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98" r:id="rId2"/>
    <p:sldId id="504" r:id="rId3"/>
    <p:sldId id="505" r:id="rId4"/>
    <p:sldId id="511" r:id="rId5"/>
    <p:sldId id="483" r:id="rId6"/>
    <p:sldId id="514" r:id="rId7"/>
    <p:sldId id="515" r:id="rId8"/>
    <p:sldId id="516" r:id="rId9"/>
    <p:sldId id="354" r:id="rId10"/>
    <p:sldId id="508" r:id="rId11"/>
    <p:sldId id="512" r:id="rId12"/>
    <p:sldId id="513" r:id="rId13"/>
    <p:sldId id="510" r:id="rId14"/>
    <p:sldId id="506" r:id="rId15"/>
    <p:sldId id="492" r:id="rId16"/>
    <p:sldId id="507" r:id="rId17"/>
    <p:sldId id="303" r:id="rId1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938">
          <p15:clr>
            <a:srgbClr val="A4A3A4"/>
          </p15:clr>
        </p15:guide>
        <p15:guide id="2" pos="385" userDrawn="1">
          <p15:clr>
            <a:srgbClr val="A4A3A4"/>
          </p15:clr>
        </p15:guide>
        <p15:guide id="3" pos="884" userDrawn="1">
          <p15:clr>
            <a:srgbClr val="A4A3A4"/>
          </p15:clr>
        </p15:guide>
        <p15:guide id="4" pos="54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06623"/>
    <a:srgbClr val="009898"/>
    <a:srgbClr val="50BCA7"/>
    <a:srgbClr val="009595"/>
    <a:srgbClr val="115FE9"/>
    <a:srgbClr val="006699"/>
    <a:srgbClr val="009999"/>
    <a:srgbClr val="FE6E6E"/>
    <a:srgbClr val="0096FF"/>
    <a:srgbClr val="00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104" autoAdjust="0"/>
    <p:restoredTop sz="94586" autoAdjust="0"/>
  </p:normalViewPr>
  <p:slideViewPr>
    <p:cSldViewPr showGuides="1">
      <p:cViewPr>
        <p:scale>
          <a:sx n="100" d="100"/>
          <a:sy n="100" d="100"/>
        </p:scale>
        <p:origin x="-1236" y="-252"/>
      </p:cViewPr>
      <p:guideLst>
        <p:guide orient="horz" pos="1938"/>
        <p:guide pos="385"/>
        <p:guide pos="884"/>
        <p:guide pos="5465"/>
      </p:guideLst>
    </p:cSldViewPr>
  </p:slideViewPr>
  <p:notesTextViewPr>
    <p:cViewPr>
      <p:scale>
        <a:sx n="25" d="100"/>
        <a:sy n="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85F9CD-EFA3-4A78-B13E-293F92E6EC9D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8750BB-50BB-4EE9-BECC-48FC6723CE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82696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863AB-C84D-4CE7-8F5F-DBEE0F9EBA5C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D8BB-7D67-43E9-8BB8-753F9A2C1C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38248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863AB-C84D-4CE7-8F5F-DBEE0F9EBA5C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D8BB-7D67-43E9-8BB8-753F9A2C1C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0189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863AB-C84D-4CE7-8F5F-DBEE0F9EBA5C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D8BB-7D67-43E9-8BB8-753F9A2C1C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74419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863AB-C84D-4CE7-8F5F-DBEE0F9EBA5C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D8BB-7D67-43E9-8BB8-753F9A2C1C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64074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863AB-C84D-4CE7-8F5F-DBEE0F9EBA5C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D8BB-7D67-43E9-8BB8-753F9A2C1C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38564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863AB-C84D-4CE7-8F5F-DBEE0F9EBA5C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D8BB-7D67-43E9-8BB8-753F9A2C1C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09108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863AB-C84D-4CE7-8F5F-DBEE0F9EBA5C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D8BB-7D67-43E9-8BB8-753F9A2C1C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28558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863AB-C84D-4CE7-8F5F-DBEE0F9EBA5C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D8BB-7D67-43E9-8BB8-753F9A2C1C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0900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863AB-C84D-4CE7-8F5F-DBEE0F9EBA5C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D8BB-7D67-43E9-8BB8-753F9A2C1C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96814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863AB-C84D-4CE7-8F5F-DBEE0F9EBA5C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D8BB-7D67-43E9-8BB8-753F9A2C1C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61718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863AB-C84D-4CE7-8F5F-DBEE0F9EBA5C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AD8BB-7D67-43E9-8BB8-753F9A2C1C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309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863AB-C84D-4CE7-8F5F-DBEE0F9EBA5C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AD8BB-7D67-43E9-8BB8-753F9A2C1C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32977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jpeg"/><Relationship Id="rId17" Type="http://schemas.openxmlformats.org/officeDocument/2006/relationships/image" Target="../media/image29.pn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saratovvostok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xmlns="" id="{077A1EA7-4531-FB4C-9708-C0CC2BA74E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687" y="1419622"/>
            <a:ext cx="6840761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законодательства</a:t>
            </a:r>
          </a:p>
          <a:p>
            <a:pPr algn="r">
              <a:defRPr/>
            </a:pP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сфере охраны труда ( обеспечение СИЗ )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endParaRPr lang="ru-RU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2034279E-AD68-2C4C-9EF3-D0FDD9FFF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2391" y="4443958"/>
            <a:ext cx="972061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lnSpc>
                <a:spcPts val="2400"/>
              </a:lnSpc>
              <a:defRPr/>
            </a:pPr>
            <a:r>
              <a:rPr lang="ru-RU" altLang="zh-CN" sz="2000" dirty="0" smtClean="0">
                <a:solidFill>
                  <a:schemeClr val="bg1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2024 </a:t>
            </a:r>
            <a:r>
              <a:rPr lang="ru-RU" altLang="zh-CN" sz="2000" dirty="0">
                <a:solidFill>
                  <a:schemeClr val="bg1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год</a:t>
            </a:r>
            <a:endParaRPr lang="en-US" altLang="zh-CN" sz="2000" dirty="0">
              <a:solidFill>
                <a:schemeClr val="bg1"/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3929072"/>
            <a:ext cx="32147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54">
              <a:spcBef>
                <a:spcPct val="0"/>
              </a:spcBef>
              <a:defRPr/>
            </a:pP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Колесникова Анастасия</a:t>
            </a:r>
          </a:p>
          <a:p>
            <a:pPr defTabSz="914354">
              <a:spcBef>
                <a:spcPct val="0"/>
              </a:spcBef>
              <a:defRPr/>
            </a:pP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Специалист по охране труда</a:t>
            </a:r>
          </a:p>
          <a:p>
            <a:pPr defTabSz="914354">
              <a:spcBef>
                <a:spcPct val="0"/>
              </a:spcBef>
              <a:defRPr/>
            </a:pPr>
            <a:r>
              <a:rPr lang="ru-RU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</a:t>
            </a:r>
            <a:r>
              <a:rPr lang="ru-RU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Восток-Сервис-Поволжье</a:t>
            </a:r>
          </a:p>
          <a:p>
            <a:pPr defTabSz="914354">
              <a:spcBef>
                <a:spcPct val="0"/>
              </a:spcBef>
              <a:defRPr/>
            </a:pPr>
            <a:r>
              <a:rPr lang="ru-RU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</a:t>
            </a:r>
            <a:r>
              <a:rPr lang="ru-RU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 89603411820</a:t>
            </a:r>
          </a:p>
          <a:p>
            <a:pPr defTabSz="914354">
              <a:spcBef>
                <a:spcPct val="0"/>
              </a:spcBef>
              <a:defRPr/>
            </a:pPr>
            <a:endParaRPr lang="ru-RU" altLang="zh-CN" sz="1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54">
              <a:spcBef>
                <a:spcPct val="0"/>
              </a:spcBef>
              <a:defRPr/>
            </a:pPr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50694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85734"/>
            <a:ext cx="178595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Прямая соединительная линия 3"/>
          <p:cNvCxnSpPr/>
          <p:nvPr/>
        </p:nvCxnSpPr>
        <p:spPr>
          <a:xfrm rot="10800000" flipV="1">
            <a:off x="1071538" y="642924"/>
            <a:ext cx="2143140" cy="178595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142976" y="571486"/>
            <a:ext cx="2143140" cy="185738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214414" y="142858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290н от 01.06.2009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4" name="Рисунок 1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2643188"/>
            <a:ext cx="1571636" cy="208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1071538" y="2786064"/>
            <a:ext cx="2143140" cy="1857388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0800000" flipV="1">
            <a:off x="1142977" y="2786064"/>
            <a:ext cx="2143140" cy="178595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71472" y="4572014"/>
            <a:ext cx="3296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Прил. №2 1122н от 17.12.2010г.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9" name="Рисунок 18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571486"/>
            <a:ext cx="2774620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2285998"/>
            <a:ext cx="1526815" cy="812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Прямоугольник 20"/>
          <p:cNvSpPr/>
          <p:nvPr/>
        </p:nvSpPr>
        <p:spPr>
          <a:xfrm>
            <a:off x="5500694" y="214296"/>
            <a:ext cx="25607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766н от 29.10.2021г.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143504" y="4071948"/>
            <a:ext cx="3500462" cy="646331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zh-CN" dirty="0" smtClean="0">
                <a:cs typeface="Arial" panose="020B0604020202020204" pitchFamily="34" charset="0"/>
              </a:rPr>
              <a:t>Вступило в силу с 01.09.2023 </a:t>
            </a:r>
          </a:p>
          <a:p>
            <a:pPr algn="ctr">
              <a:defRPr/>
            </a:pPr>
            <a:r>
              <a:rPr lang="ru-RU" altLang="zh-CN" dirty="0" smtClean="0">
                <a:cs typeface="Arial" panose="020B0604020202020204" pitchFamily="34" charset="0"/>
              </a:rPr>
              <a:t>и действует до 01.09.2029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85734"/>
            <a:ext cx="5915025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572132" y="4143386"/>
            <a:ext cx="3057247" cy="646331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altLang="zh-CN" dirty="0" smtClean="0">
                <a:cs typeface="Arial" panose="020B0604020202020204" pitchFamily="34" charset="0"/>
              </a:rPr>
              <a:t>Вступили в силу с 01.09.2023 </a:t>
            </a:r>
          </a:p>
          <a:p>
            <a:pPr algn="ctr">
              <a:defRPr/>
            </a:pPr>
            <a:r>
              <a:rPr lang="ru-RU" altLang="zh-CN" dirty="0" smtClean="0">
                <a:cs typeface="Arial" panose="020B0604020202020204" pitchFamily="34" charset="0"/>
              </a:rPr>
              <a:t>и действуют до 01.09.2029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429256" y="1500180"/>
            <a:ext cx="28293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altLang="zh-CN" b="1" u="sng" dirty="0" smtClean="0">
                <a:solidFill>
                  <a:srgbClr val="C00000"/>
                </a:solidFill>
                <a:cs typeface="Arial" panose="020B0604020202020204" pitchFamily="34" charset="0"/>
              </a:rPr>
              <a:t>Переходный период ЕТН </a:t>
            </a:r>
          </a:p>
          <a:p>
            <a:pPr algn="ctr">
              <a:defRPr/>
            </a:pPr>
            <a:r>
              <a:rPr lang="ru-RU" altLang="zh-CN" b="1" u="sng" dirty="0" smtClean="0">
                <a:solidFill>
                  <a:srgbClr val="C00000"/>
                </a:solidFill>
                <a:cs typeface="Arial" panose="020B0604020202020204" pitchFamily="34" charset="0"/>
              </a:rPr>
              <a:t>с 01.09.2023 – 31.12.2024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1500180"/>
            <a:ext cx="15890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altLang="zh-CN" b="1" u="sng" dirty="0" smtClean="0">
                <a:solidFill>
                  <a:srgbClr val="C00000"/>
                </a:solidFill>
                <a:cs typeface="Arial" panose="020B0604020202020204" pitchFamily="34" charset="0"/>
              </a:rPr>
              <a:t>Действующие</a:t>
            </a:r>
          </a:p>
          <a:p>
            <a:pPr algn="ctr">
              <a:defRPr/>
            </a:pPr>
            <a:r>
              <a:rPr lang="ru-RU" altLang="zh-CN" b="1" u="sng" dirty="0" smtClean="0">
                <a:solidFill>
                  <a:srgbClr val="C00000"/>
                </a:solidFill>
                <a:cs typeface="Arial" panose="020B0604020202020204" pitchFamily="34" charset="0"/>
              </a:rPr>
              <a:t>до 31.12.2024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857238"/>
            <a:ext cx="2397881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643306" y="642924"/>
            <a:ext cx="1617751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r>
              <a:rPr lang="ru-RU" dirty="0" smtClean="0"/>
              <a:t>Приложение 1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643306" y="1571618"/>
            <a:ext cx="1617751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r>
              <a:rPr lang="ru-RU" dirty="0" smtClean="0"/>
              <a:t>Приложение 2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643306" y="2643188"/>
            <a:ext cx="1617751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r>
              <a:rPr lang="ru-RU" dirty="0" smtClean="0"/>
              <a:t>Приложение 3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429256" y="642924"/>
            <a:ext cx="28010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Содержит 5357 профессий</a:t>
            </a:r>
          </a:p>
          <a:p>
            <a:r>
              <a:rPr lang="ru-RU" dirty="0" smtClean="0"/>
              <a:t>ИТР - отсутствует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429256" y="1571618"/>
            <a:ext cx="3588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Содержит 20 разделов опасностей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429256" y="2643188"/>
            <a:ext cx="35004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дерматологические и смывающие средства:</a:t>
            </a:r>
          </a:p>
          <a:p>
            <a:pPr>
              <a:buFontTx/>
              <a:buChar char="-"/>
            </a:pPr>
            <a:r>
              <a:rPr lang="ru-RU" dirty="0" smtClean="0"/>
              <a:t>по производственным загрязнителям;</a:t>
            </a:r>
          </a:p>
          <a:p>
            <a:r>
              <a:rPr lang="ru-RU" dirty="0" smtClean="0"/>
              <a:t>- по виду работ.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5076056" y="2139703"/>
            <a:ext cx="3672408" cy="252310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1636" tIns="40818" rIns="81636" bIns="40818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None/>
              <a:defRPr/>
            </a:pPr>
            <a:r>
              <a:rPr lang="ru-RU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Область 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применения, </a:t>
            </a:r>
            <a:r>
              <a:rPr lang="ru-RU" sz="1300" b="1" dirty="0">
                <a:solidFill>
                  <a:srgbClr val="009999"/>
                </a:solidFill>
              </a:rPr>
              <a:t>класс защиты и (или) эксплуатационные уровни </a:t>
            </a:r>
            <a:r>
              <a:rPr lang="ru-RU" sz="1300" b="1" dirty="0" smtClean="0">
                <a:solidFill>
                  <a:srgbClr val="009999"/>
                </a:solidFill>
              </a:rPr>
              <a:t>СИЗ</a:t>
            </a:r>
            <a:r>
              <a:rPr lang="ru-RU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должны по уровню защиты соответствовать уровням воздействия вредных и (или) опасных производственных факторов, установленных </a:t>
            </a:r>
            <a:r>
              <a:rPr lang="ru-RU" sz="13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СОУТ</a:t>
            </a:r>
            <a:r>
              <a:rPr lang="ru-RU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и </a:t>
            </a:r>
            <a:r>
              <a:rPr lang="ru-RU" sz="13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ОПР</a:t>
            </a:r>
            <a:r>
              <a:rPr lang="ru-RU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характеру воздействия опасностей, </a:t>
            </a:r>
            <a:r>
              <a:rPr lang="ru-RU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а 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также выполняемой работе, продолжительности работы, индивидуальным особенностям пользователя, совместимости </a:t>
            </a:r>
            <a:r>
              <a:rPr lang="ru-RU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 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другими используемыми СИЗ.</a:t>
            </a:r>
          </a:p>
          <a:p>
            <a:pPr>
              <a:defRPr/>
            </a:pPr>
            <a:endParaRPr lang="ru-RU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521945" y="1210763"/>
            <a:ext cx="3672408" cy="128276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1636" tIns="40818" rIns="81636" bIns="40818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None/>
              <a:defRPr/>
            </a:pPr>
            <a:r>
              <a:rPr lang="ru-RU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Выбор 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СИЗ, </a:t>
            </a:r>
            <a:r>
              <a:rPr lang="ru-RU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осуществляется 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работодателем </a:t>
            </a:r>
            <a:r>
              <a:rPr lang="ru-RU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при </a:t>
            </a:r>
            <a:r>
              <a:rPr lang="ru-RU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сопоставлении результатов </a:t>
            </a:r>
            <a:r>
              <a:rPr lang="ru-RU" sz="13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СОУТ</a:t>
            </a:r>
            <a:r>
              <a:rPr lang="ru-RU" sz="1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и </a:t>
            </a:r>
            <a:r>
              <a:rPr lang="ru-RU" sz="13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ОПР</a:t>
            </a:r>
            <a:r>
              <a:rPr lang="ru-RU" sz="1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с данными о защитных </a:t>
            </a:r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свойствах СИЗ в соответствии с эксплуатационной документацией изготовителя </a:t>
            </a:r>
            <a:r>
              <a:rPr lang="ru-RU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и сертификатами или декларациями к СИЗ </a:t>
            </a:r>
            <a:endParaRPr lang="ru-RU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32023" y="195486"/>
            <a:ext cx="7543666" cy="54595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78051" y="231110"/>
            <a:ext cx="73144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Минтруда России от 29.10.2021 N 766н "Об утверждении Правил обеспечения </a:t>
            </a:r>
            <a:endParaRPr lang="ru-RU" sz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работников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средствами индивидуальной защиты и смывающими средствами"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43" y="4320355"/>
            <a:ext cx="718880" cy="68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156443"/>
            <a:ext cx="718880" cy="68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179512" y="2715766"/>
            <a:ext cx="1235084" cy="39021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1636" tIns="40818" rIns="81636" bIns="40818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None/>
              <a:defRPr/>
            </a:pPr>
            <a:r>
              <a:rPr lang="ru-RU" sz="20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СОУТ  </a:t>
            </a:r>
            <a:endParaRPr lang="ru-RU" sz="2000" b="1" dirty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281605" y="3809366"/>
            <a:ext cx="936406" cy="39021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1636" tIns="40818" rIns="81636" bIns="40818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None/>
              <a:defRPr/>
            </a:pPr>
            <a:r>
              <a:rPr lang="ru-RU" sz="20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ОПР  </a:t>
            </a:r>
            <a:endParaRPr lang="ru-RU" sz="2000" b="1" dirty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7107" b="94247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777" t="7760" r="22478" b="7856"/>
          <a:stretch/>
        </p:blipFill>
        <p:spPr bwMode="auto">
          <a:xfrm>
            <a:off x="6368010" y="843558"/>
            <a:ext cx="1372342" cy="1358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122564"/>
            <a:ext cx="718880" cy="68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3203848" y="2681887"/>
            <a:ext cx="1235084" cy="39021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1636" tIns="40818" rIns="81636" bIns="40818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None/>
              <a:defRPr/>
            </a:pPr>
            <a:r>
              <a:rPr lang="ru-RU" sz="20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ПОТ  </a:t>
            </a:r>
            <a:endParaRPr lang="ru-RU" sz="2000" b="1" dirty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325587"/>
            <a:ext cx="718880" cy="68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ectangle 8"/>
          <p:cNvSpPr>
            <a:spLocks noChangeArrowheads="1"/>
          </p:cNvSpPr>
          <p:nvPr/>
        </p:nvSpPr>
        <p:spPr bwMode="auto">
          <a:xfrm>
            <a:off x="3203848" y="3884910"/>
            <a:ext cx="1235084" cy="39021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1636" tIns="40818" rIns="81636" bIns="40818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None/>
              <a:defRPr/>
            </a:pPr>
            <a:r>
              <a:rPr lang="ru-RU" sz="20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НТД  </a:t>
            </a:r>
            <a:endParaRPr lang="ru-RU" sz="2000" b="1" dirty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204" y="142858"/>
            <a:ext cx="8918952" cy="4864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07224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072994" y="818972"/>
            <a:ext cx="5653395" cy="824100"/>
          </a:xfrm>
          <a:prstGeom prst="rect">
            <a:avLst/>
          </a:prstGeom>
        </p:spPr>
        <p:txBody>
          <a:bodyPr lIns="81636" tIns="40818" rIns="81636" bIns="40818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>
              <a:defRPr/>
            </a:pPr>
            <a:endParaRPr lang="ru-RU" altLang="ru-RU" sz="1600" kern="0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1132022" y="132089"/>
            <a:ext cx="7543666" cy="54595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1331639" y="146870"/>
            <a:ext cx="73144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Минтруда России от 29.10.2021 N 766н "Об утверждении Правил обеспечения 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работников средствами индивидуальной защиты и смывающими средствами"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42976" y="1071552"/>
            <a:ext cx="535785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dirty="0" smtClean="0"/>
              <a:t>П.18</a:t>
            </a:r>
          </a:p>
          <a:p>
            <a:pPr>
              <a:lnSpc>
                <a:spcPts val="1800"/>
              </a:lnSpc>
            </a:pPr>
            <a:r>
              <a:rPr lang="ru-RU" dirty="0" smtClean="0"/>
              <a:t>Руководителям, специалистам, инженерно-техническим работникам, бригадирам, мастерам выдаются СИЗ с теми же защитными свойствами, как и предусмотренные для работников, работу которых они контролируют или участвуют в ее выполнении.</a:t>
            </a:r>
          </a:p>
          <a:p>
            <a:pPr>
              <a:lnSpc>
                <a:spcPts val="1800"/>
              </a:lnSpc>
            </a:pPr>
            <a:endParaRPr lang="ru-RU" dirty="0" smtClean="0"/>
          </a:p>
          <a:p>
            <a:pPr>
              <a:lnSpc>
                <a:spcPts val="1800"/>
              </a:lnSpc>
            </a:pPr>
            <a:r>
              <a:rPr lang="ru-RU" dirty="0" smtClean="0"/>
              <a:t>Руководителям, специалистам, ИТР, бригадирам, мастерам, которые контролируют или участвуют в технологическом процессе, срок выдачи СИЗ устанавливается работодателем, </a:t>
            </a:r>
            <a:r>
              <a:rPr lang="ru-RU" b="1" dirty="0" smtClean="0"/>
              <a:t>но не более срока годности СИЗ, установленного изготовителем</a:t>
            </a:r>
            <a:endParaRPr lang="ru-RU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1571618"/>
            <a:ext cx="2105642" cy="1996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B w="165100" prst="coolSlant"/>
          </a:sp3d>
        </p:spPr>
      </p:pic>
    </p:spTree>
    <p:extLst>
      <p:ext uri="{BB962C8B-B14F-4D97-AF65-F5344CB8AC3E}">
        <p14:creationId xmlns="" xmlns:p14="http://schemas.microsoft.com/office/powerpoint/2010/main" val="29372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072994" y="818972"/>
            <a:ext cx="5653395" cy="824100"/>
          </a:xfrm>
          <a:prstGeom prst="rect">
            <a:avLst/>
          </a:prstGeom>
        </p:spPr>
        <p:txBody>
          <a:bodyPr lIns="81636" tIns="40818" rIns="81636" bIns="40818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>
              <a:defRPr/>
            </a:pPr>
            <a:endParaRPr lang="ru-RU" altLang="ru-RU" sz="1600" kern="0" dirty="0" smtClean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1132022" y="132089"/>
            <a:ext cx="7543666" cy="54595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1331639" y="146870"/>
            <a:ext cx="73144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Минтруда России от 29.10.2021 N 766н 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Выдача дежурных СИЗ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142976" y="857239"/>
            <a:ext cx="75724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Следующие СИЗ могут быть закреплены за рабочим местом для использования в качестве дежурных СИЗ.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643056"/>
            <a:ext cx="841820" cy="1204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96" y="1500180"/>
            <a:ext cx="1014412" cy="1665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3071816"/>
            <a:ext cx="2446419" cy="1428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43042" y="1643056"/>
            <a:ext cx="990640" cy="115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2264" y="1643056"/>
            <a:ext cx="1007984" cy="594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0694" y="1643056"/>
            <a:ext cx="928694" cy="1032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29256" y="3000378"/>
            <a:ext cx="891176" cy="1058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8596" y="3143254"/>
            <a:ext cx="1357322" cy="756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85918" y="3000378"/>
            <a:ext cx="1006695" cy="921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1472" y="3929072"/>
            <a:ext cx="727096" cy="9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714480" y="3929072"/>
            <a:ext cx="928694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000364" y="3857634"/>
            <a:ext cx="895908" cy="9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928926" y="1714494"/>
            <a:ext cx="781289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5" name="Picture 1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000364" y="2857502"/>
            <a:ext cx="1119183" cy="857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6" name="Picture 1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357686" y="1714494"/>
            <a:ext cx="933443" cy="933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357686" y="2704342"/>
            <a:ext cx="883262" cy="101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429124" y="3786196"/>
            <a:ext cx="785818" cy="104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9372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рямоугольник 40"/>
          <p:cNvSpPr/>
          <p:nvPr/>
        </p:nvSpPr>
        <p:spPr>
          <a:xfrm>
            <a:off x="1331639" y="146870"/>
            <a:ext cx="73144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Честный знак и расширение списка маркируемой продукции из списка Легкой промышленности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3" name="Picture 3" descr="\\astra\users\gstenicheva\_КАТАЛОГ_ОТДЕЛА\ВЦОТ\к ВНОТ\Скрин приложения\photo_5280793789901947201_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83968" cy="511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\\astra\users\gstenicheva\_КАТАЛОГ_ОТДЕЛА\ВЦОТ\к ВНОТ\Скрин приложения\photo_5280793789901947202_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-1"/>
            <a:ext cx="4716016" cy="482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76044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987824" y="880630"/>
            <a:ext cx="5755932" cy="360040"/>
          </a:xfrm>
          <a:prstGeom prst="rect">
            <a:avLst/>
          </a:prstGeom>
        </p:spPr>
        <p:txBody>
          <a:bodyPr lIns="81636" tIns="40818" rIns="81636" bIns="40818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>
              <a:defRPr/>
            </a:pPr>
            <a:endParaRPr lang="ru-RU" altLang="ru-RU" sz="1600" b="1" kern="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32022" y="104725"/>
            <a:ext cx="7543666" cy="54595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31639" y="140349"/>
            <a:ext cx="73144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разработать нормы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выдачи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 индивидуальной защиты и смывающих средств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2" y="928676"/>
            <a:ext cx="718880" cy="68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62" y="2285998"/>
            <a:ext cx="718880" cy="68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4101431"/>
            <a:ext cx="718880" cy="68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714480" y="1000114"/>
            <a:ext cx="1055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Шаг 1</a:t>
            </a:r>
            <a:endParaRPr lang="ru-RU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785918" y="2357436"/>
            <a:ext cx="1055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Шаг 2</a:t>
            </a:r>
            <a:endParaRPr lang="ru-RU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785918" y="4143386"/>
            <a:ext cx="1055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Шаг 3</a:t>
            </a:r>
            <a:endParaRPr lang="ru-RU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2857488" y="1071552"/>
            <a:ext cx="3808287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r>
              <a:rPr lang="ru-RU" dirty="0" smtClean="0"/>
              <a:t>Находим профессию в Прил.1 к 767н</a:t>
            </a:r>
            <a:endParaRPr lang="ru-RU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 rot="5400000">
            <a:off x="3322629" y="1677981"/>
            <a:ext cx="499272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643306" y="1428742"/>
            <a:ext cx="98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имеется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2643174" y="1857370"/>
            <a:ext cx="208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Переносим нормы </a:t>
            </a:r>
            <a:endParaRPr lang="ru-RU" dirty="0"/>
          </a:p>
        </p:txBody>
      </p:sp>
      <p:cxnSp>
        <p:nvCxnSpPr>
          <p:cNvPr id="21" name="Прямая со стрелкой 20"/>
          <p:cNvCxnSpPr/>
          <p:nvPr/>
        </p:nvCxnSpPr>
        <p:spPr>
          <a:xfrm rot="5400000">
            <a:off x="6108711" y="1678775"/>
            <a:ext cx="499272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429388" y="1500180"/>
            <a:ext cx="1285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отсутствует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5643570" y="1928808"/>
            <a:ext cx="335758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dirty="0" smtClean="0"/>
              <a:t>Выбираем похожую по классификатору, виду работ или переходим к шагу 2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2857488" y="2357436"/>
            <a:ext cx="2671501" cy="5572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dirty="0" smtClean="0"/>
              <a:t>Дополняем при наличии </a:t>
            </a:r>
          </a:p>
          <a:p>
            <a:pPr>
              <a:lnSpc>
                <a:spcPts val="1800"/>
              </a:lnSpc>
            </a:pPr>
            <a:r>
              <a:rPr lang="ru-RU" dirty="0" smtClean="0"/>
              <a:t>рисков с Прил. №2</a:t>
            </a:r>
            <a:endParaRPr lang="ru-RU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 rot="5400000">
            <a:off x="3393273" y="317817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500298" y="3357568"/>
            <a:ext cx="5813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Проводим анализ установленной одежды, совмещаем  </a:t>
            </a:r>
          </a:p>
          <a:p>
            <a:pPr>
              <a:lnSpc>
                <a:spcPts val="1800"/>
              </a:lnSpc>
            </a:pPr>
            <a:r>
              <a:rPr lang="ru-RU" dirty="0" smtClean="0"/>
              <a:t>защитные характеристики, рассматриваем возможность </a:t>
            </a:r>
          </a:p>
          <a:p>
            <a:pPr>
              <a:lnSpc>
                <a:spcPts val="1800"/>
              </a:lnSpc>
            </a:pPr>
            <a:r>
              <a:rPr lang="ru-RU" dirty="0" smtClean="0"/>
              <a:t>перевода в дежурные СИЗ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2786050" y="4214824"/>
            <a:ext cx="3643338" cy="5572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dirty="0" smtClean="0"/>
              <a:t>Выбираем  дерматологические и смывающие средства по Прил. №3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8077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32022" y="104725"/>
            <a:ext cx="7543666" cy="54595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На примере должности «водитель» рассмотрим подбор СИЗ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7284" y="714362"/>
            <a:ext cx="4722112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49207"/>
            <a:ext cx="8058707" cy="4894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42858"/>
            <a:ext cx="6005533" cy="4942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0"/>
            <a:ext cx="7457485" cy="504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8"/>
            <a:ext cx="4500594" cy="2674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2214560"/>
            <a:ext cx="4852990" cy="2695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072066" y="214296"/>
            <a:ext cx="3889375" cy="85725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Минтруда России от 29.10.2021 N 766н "Об утверждении Правил обеспечения </a:t>
            </a:r>
          </a:p>
          <a:p>
            <a:pPr algn="ctr"/>
            <a:r>
              <a:rPr lang="ru-RU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работников средствами индивидуальной защиты и смывающими средствами"</a:t>
            </a:r>
            <a:endParaRPr lang="ru-RU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714348" y="714362"/>
            <a:ext cx="78581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sz="2400" dirty="0" smtClean="0">
                <a:solidFill>
                  <a:srgbClr val="9BBB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СИЗ, включенные во «внутренние» Нормы, являются обязательными к  бесплатной выдаче работникам. </a:t>
            </a:r>
          </a:p>
          <a:p>
            <a:pPr algn="ctr">
              <a:spcBef>
                <a:spcPts val="0"/>
              </a:spcBef>
            </a:pPr>
            <a:endParaRPr lang="ru-RU" sz="2400" b="1" u="sng" dirty="0" smtClean="0">
              <a:solidFill>
                <a:srgbClr val="9BBB59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</a:pPr>
            <a:endParaRPr lang="ru-RU" sz="2400" dirty="0" smtClean="0">
              <a:solidFill>
                <a:srgbClr val="9BBB59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</a:pPr>
            <a:endParaRPr lang="ru-RU" sz="2400" dirty="0" smtClean="0">
              <a:solidFill>
                <a:srgbClr val="9BBB59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</a:pPr>
            <a:endParaRPr lang="ru-RU" sz="2400" dirty="0" smtClean="0">
              <a:solidFill>
                <a:srgbClr val="9BBB59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ru-RU" sz="2400" dirty="0" smtClean="0">
                <a:solidFill>
                  <a:srgbClr val="9BBB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2400" dirty="0" smtClean="0">
                <a:solidFill>
                  <a:srgbClr val="9BBB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учетом </a:t>
            </a:r>
            <a:r>
              <a:rPr lang="ru-RU" sz="2400" dirty="0" smtClean="0">
                <a:solidFill>
                  <a:srgbClr val="9BBB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мотивированного мнения профсоюза и могут быть включены в коллективный и (или) трудовой договор.</a:t>
            </a:r>
            <a:endParaRPr lang="ru-RU" sz="2400" dirty="0">
              <a:solidFill>
                <a:srgbClr val="9BBB59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1643056"/>
            <a:ext cx="7543666" cy="92869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Нормы утверждаются локальным нормативным актом работодателя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8077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28874"/>
            <a:ext cx="5500694" cy="2434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1427" y="1000114"/>
            <a:ext cx="3872573" cy="2071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132022" y="132089"/>
            <a:ext cx="7543666" cy="54595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Электронные сервисы по разработке норм выдачи средств индивидуальной защиты</a:t>
            </a:r>
            <a:endParaRPr lang="ru-RU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0B31B1C-A796-1842-B99C-537298A39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70" y="928676"/>
            <a:ext cx="4500594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zh-CN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en-US" altLang="zh-CN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214282" y="3714758"/>
            <a:ext cx="2963158" cy="126724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35790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14354" eaLnBrk="1" hangingPunct="1">
              <a:spcBef>
                <a:spcPct val="0"/>
              </a:spcBef>
              <a:buFontTx/>
              <a:buNone/>
              <a:defRPr/>
            </a:pP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Колесникова Анастасия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54" eaLnBrk="1" hangingPunct="1">
              <a:spcBef>
                <a:spcPct val="0"/>
              </a:spcBef>
              <a:buFontTx/>
              <a:buNone/>
              <a:defRPr/>
            </a:pP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Специалист по охране труда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54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</a:t>
            </a:r>
            <a:r>
              <a:rPr lang="ru-RU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Восток-Сервис-Поволжье»</a:t>
            </a:r>
          </a:p>
          <a:p>
            <a:pPr defTabSz="914354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Тел.: </a:t>
            </a:r>
            <a:r>
              <a:rPr lang="ru-RU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89603411820</a:t>
            </a:r>
            <a:endParaRPr lang="ru-RU" altLang="zh-CN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1714494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По всем интересующим вопросам можно написать в наш телеграмм - канал</a:t>
            </a:r>
          </a:p>
          <a:p>
            <a:pPr algn="ctr"/>
            <a:r>
              <a:rPr lang="ru-RU" sz="2400" b="1" i="1" u="sng" dirty="0" smtClean="0">
                <a:solidFill>
                  <a:schemeClr val="bg1"/>
                </a:solidFill>
                <a:hlinkClick r:id="rId3"/>
              </a:rPr>
              <a:t>https://t.me/saratovvostok</a:t>
            </a:r>
            <a:r>
              <a:rPr lang="ru-RU" sz="2400" b="1" i="1" dirty="0" smtClean="0">
                <a:solidFill>
                  <a:schemeClr val="bg1"/>
                </a:solidFill>
              </a:rPr>
              <a:t> </a:t>
            </a:r>
            <a:endParaRPr lang="ru-RU" sz="2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905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31376</TotalTime>
  <Words>512</Words>
  <Application>Microsoft Office PowerPoint</Application>
  <PresentationFormat>Экран (16:9)</PresentationFormat>
  <Paragraphs>80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Коровяковская Елена Александровна</dc:creator>
  <cp:lastModifiedBy>user</cp:lastModifiedBy>
  <cp:revision>718</cp:revision>
  <dcterms:created xsi:type="dcterms:W3CDTF">2019-07-22T17:56:07Z</dcterms:created>
  <dcterms:modified xsi:type="dcterms:W3CDTF">2024-11-11T12:17:32Z</dcterms:modified>
</cp:coreProperties>
</file>