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notesSlides/notesSlide5.xml" ContentType="application/vnd.openxmlformats-officedocument.presentationml.notesSlide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charts/style1.xml" ContentType="application/vnd.ms-office.chart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Default Extension="wdp" ContentType="image/vnd.ms-photo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diagrams/layout2.xml" ContentType="application/vnd.openxmlformats-officedocument.drawingml.diagramLayout+xml"/>
  <Override PartName="/ppt/charts/chart10.xml" ContentType="application/vnd.openxmlformats-officedocument.drawingml.char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0"/>
  </p:notesMasterIdLst>
  <p:sldIdLst>
    <p:sldId id="258" r:id="rId2"/>
    <p:sldId id="460" r:id="rId3"/>
    <p:sldId id="444" r:id="rId4"/>
    <p:sldId id="427" r:id="rId5"/>
    <p:sldId id="454" r:id="rId6"/>
    <p:sldId id="463" r:id="rId7"/>
    <p:sldId id="456" r:id="rId8"/>
    <p:sldId id="259" r:id="rId9"/>
    <p:sldId id="261" r:id="rId10"/>
    <p:sldId id="455" r:id="rId11"/>
    <p:sldId id="461" r:id="rId12"/>
    <p:sldId id="462" r:id="rId13"/>
    <p:sldId id="451" r:id="rId14"/>
    <p:sldId id="452" r:id="rId15"/>
    <p:sldId id="428" r:id="rId16"/>
    <p:sldId id="468" r:id="rId17"/>
    <p:sldId id="266" r:id="rId18"/>
    <p:sldId id="425" r:id="rId19"/>
    <p:sldId id="429" r:id="rId20"/>
    <p:sldId id="464" r:id="rId21"/>
    <p:sldId id="469" r:id="rId22"/>
    <p:sldId id="471" r:id="rId23"/>
    <p:sldId id="470" r:id="rId24"/>
    <p:sldId id="465" r:id="rId25"/>
    <p:sldId id="430" r:id="rId26"/>
    <p:sldId id="431" r:id="rId27"/>
    <p:sldId id="437" r:id="rId28"/>
    <p:sldId id="466" r:id="rId29"/>
    <p:sldId id="442" r:id="rId30"/>
    <p:sldId id="439" r:id="rId31"/>
    <p:sldId id="440" r:id="rId32"/>
    <p:sldId id="432" r:id="rId33"/>
    <p:sldId id="433" r:id="rId34"/>
    <p:sldId id="434" r:id="rId35"/>
    <p:sldId id="445" r:id="rId36"/>
    <p:sldId id="447" r:id="rId37"/>
    <p:sldId id="448" r:id="rId38"/>
    <p:sldId id="450" r:id="rId39"/>
  </p:sldIdLst>
  <p:sldSz cx="9144000" cy="6858000" type="screen4x3"/>
  <p:notesSz cx="6759575" cy="98679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2">
          <p15:clr>
            <a:srgbClr val="A4A3A4"/>
          </p15:clr>
        </p15:guide>
        <p15:guide id="2" pos="2130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884" autoAdjust="0"/>
    <p:restoredTop sz="99648" autoAdjust="0"/>
  </p:normalViewPr>
  <p:slideViewPr>
    <p:cSldViewPr>
      <p:cViewPr>
        <p:scale>
          <a:sx n="80" d="100"/>
          <a:sy n="80" d="100"/>
        </p:scale>
        <p:origin x="618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72" y="-96"/>
      </p:cViewPr>
      <p:guideLst>
        <p:guide orient="horz" pos="3132"/>
        <p:guide orient="horz" pos="3108"/>
        <p:guide pos="2130"/>
        <p:guide pos="212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2222111111111111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222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4444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55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666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777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888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9999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01010101010101010101010101010101010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Возрастная структура населения района, тыс. чел.</a:t>
            </a:r>
            <a:endParaRPr lang="ru-RU" dirty="0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трудоспособное  население
</c:v>
                </c:pt>
                <c:pt idx="1">
                  <c:v>моложе трудоспособного возраста</c:v>
                </c:pt>
                <c:pt idx="2">
                  <c:v>старше трудоспособного возраста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13.9</c:v>
                </c:pt>
                <c:pt idx="1">
                  <c:v>3.9</c:v>
                </c:pt>
                <c:pt idx="2">
                  <c:v>7.8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ИП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на 1.01.2024</c:v>
                </c:pt>
                <c:pt idx="1">
                  <c:v>на 1.01.2025</c:v>
                </c:pt>
                <c:pt idx="2">
                  <c:v>на 1.01.2026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508</c:v>
                </c:pt>
                <c:pt idx="1">
                  <c:v>529</c:v>
                </c:pt>
                <c:pt idx="2">
                  <c:v>598</c:v>
                </c:pt>
              </c:numCache>
            </c:numRef>
          </c:val>
        </c:ser>
        <c:marker val="1"/>
        <c:axId val="261624192"/>
        <c:axId val="261625728"/>
      </c:lineChart>
      <c:catAx>
        <c:axId val="261624192"/>
        <c:scaling>
          <c:orientation val="minMax"/>
        </c:scaling>
        <c:axPos val="b"/>
        <c:tickLblPos val="nextTo"/>
        <c:crossAx val="261625728"/>
        <c:crosses val="autoZero"/>
        <c:auto val="1"/>
        <c:lblAlgn val="ctr"/>
        <c:lblOffset val="100"/>
      </c:catAx>
      <c:valAx>
        <c:axId val="261625728"/>
        <c:scaling>
          <c:orientation val="minMax"/>
        </c:scaling>
        <c:axPos val="l"/>
        <c:majorGridlines/>
        <c:numFmt formatCode="General" sourceLinked="1"/>
        <c:tickLblPos val="nextTo"/>
        <c:crossAx val="26162419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37855966648766193"/>
          <c:y val="2.3703537799677116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Юр. лица</c:v>
                </c:pt>
              </c:strCache>
            </c:strRef>
          </c:tx>
          <c:dLbls>
            <c:showVal val="1"/>
          </c:dLbls>
          <c:cat>
            <c:strRef>
              <c:f>Лист1!$A$2:$A$4</c:f>
              <c:strCache>
                <c:ptCount val="3"/>
                <c:pt idx="0">
                  <c:v>на 1.01.2024</c:v>
                </c:pt>
                <c:pt idx="1">
                  <c:v>на 1.01.2025</c:v>
                </c:pt>
                <c:pt idx="2">
                  <c:v>на 1.01.2026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60</c:v>
                </c:pt>
                <c:pt idx="1">
                  <c:v>61</c:v>
                </c:pt>
                <c:pt idx="2">
                  <c:v>58</c:v>
                </c:pt>
              </c:numCache>
            </c:numRef>
          </c:val>
        </c:ser>
        <c:marker val="1"/>
        <c:axId val="261666304"/>
        <c:axId val="261667840"/>
      </c:lineChart>
      <c:catAx>
        <c:axId val="261666304"/>
        <c:scaling>
          <c:orientation val="minMax"/>
        </c:scaling>
        <c:axPos val="b"/>
        <c:tickLblPos val="nextTo"/>
        <c:crossAx val="261667840"/>
        <c:crosses val="autoZero"/>
        <c:auto val="1"/>
        <c:lblAlgn val="ctr"/>
        <c:lblOffset val="100"/>
      </c:catAx>
      <c:valAx>
        <c:axId val="261667840"/>
        <c:scaling>
          <c:orientation val="minMax"/>
        </c:scaling>
        <c:axPos val="l"/>
        <c:majorGridlines/>
        <c:numFmt formatCode="General" sourceLinked="1"/>
        <c:tickLblPos val="nextTo"/>
        <c:crossAx val="26166630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объем отгруженной продукции, </a:t>
            </a:r>
            <a:r>
              <a:rPr lang="ru-RU" sz="1800" dirty="0" smtClean="0"/>
              <a:t>млн </a:t>
            </a:r>
            <a:r>
              <a:rPr lang="ru-RU" sz="1800" dirty="0"/>
              <a:t>руб.</a:t>
            </a:r>
          </a:p>
        </c:rich>
      </c:tx>
      <c:layout>
        <c:manualLayout>
          <c:xMode val="edge"/>
          <c:yMode val="edge"/>
          <c:x val="0.27493408801072733"/>
          <c:y val="0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отгруженной продукции, тыс. руб.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420.3</c:v>
                </c:pt>
                <c:pt idx="1">
                  <c:v>360.2</c:v>
                </c:pt>
                <c:pt idx="2">
                  <c:v>518.70000000000005</c:v>
                </c:pt>
              </c:numCache>
            </c:numRef>
          </c:val>
        </c:ser>
        <c:marker val="1"/>
        <c:axId val="302398080"/>
        <c:axId val="302416256"/>
      </c:lineChart>
      <c:catAx>
        <c:axId val="302398080"/>
        <c:scaling>
          <c:orientation val="minMax"/>
        </c:scaling>
        <c:axPos val="b"/>
        <c:tickLblPos val="nextTo"/>
        <c:crossAx val="302416256"/>
        <c:crosses val="autoZero"/>
        <c:auto val="1"/>
        <c:lblAlgn val="ctr"/>
        <c:lblOffset val="100"/>
      </c:catAx>
      <c:valAx>
        <c:axId val="302416256"/>
        <c:scaling>
          <c:orientation val="minMax"/>
        </c:scaling>
        <c:axPos val="l"/>
        <c:majorGridlines/>
        <c:numFmt formatCode="0.0" sourceLinked="1"/>
        <c:tickLblPos val="nextTo"/>
        <c:crossAx val="30239808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объем продукции с/</a:t>
            </a:r>
            <a:r>
              <a:rPr lang="ru-RU" sz="1800" dirty="0" err="1"/>
              <a:t>х</a:t>
            </a:r>
            <a:r>
              <a:rPr lang="ru-RU" sz="1800" dirty="0"/>
              <a:t>, </a:t>
            </a:r>
            <a:r>
              <a:rPr lang="ru-RU" sz="1800" dirty="0" smtClean="0"/>
              <a:t>млн руб</a:t>
            </a:r>
            <a:r>
              <a:rPr lang="ru-RU" sz="1800" dirty="0"/>
              <a:t>.</a:t>
            </a:r>
          </a:p>
        </c:rich>
      </c:tx>
      <c:layout>
        <c:manualLayout>
          <c:xMode val="edge"/>
          <c:yMode val="edge"/>
          <c:x val="0.18189058398950131"/>
          <c:y val="2.5000000000000001E-2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продукции с/х, млн. руб.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4394.2</c:v>
                </c:pt>
                <c:pt idx="1">
                  <c:v>4529.8</c:v>
                </c:pt>
                <c:pt idx="2">
                  <c:v>5080</c:v>
                </c:pt>
              </c:numCache>
            </c:numRef>
          </c:val>
        </c:ser>
        <c:marker val="1"/>
        <c:axId val="302432256"/>
        <c:axId val="302433792"/>
      </c:lineChart>
      <c:catAx>
        <c:axId val="302432256"/>
        <c:scaling>
          <c:orientation val="minMax"/>
        </c:scaling>
        <c:axPos val="b"/>
        <c:tickLblPos val="nextTo"/>
        <c:crossAx val="302433792"/>
        <c:crosses val="autoZero"/>
        <c:auto val="1"/>
        <c:lblAlgn val="ctr"/>
        <c:lblOffset val="100"/>
      </c:catAx>
      <c:valAx>
        <c:axId val="302433792"/>
        <c:scaling>
          <c:orientation val="minMax"/>
        </c:scaling>
        <c:axPos val="l"/>
        <c:majorGridlines/>
        <c:numFmt formatCode="General" sourceLinked="1"/>
        <c:tickLblPos val="nextTo"/>
        <c:crossAx val="30243225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объем инвестиций в основной капитал, </a:t>
            </a:r>
            <a:r>
              <a:rPr lang="ru-RU" sz="1800" dirty="0" smtClean="0"/>
              <a:t>млн </a:t>
            </a:r>
            <a:r>
              <a:rPr lang="ru-RU" sz="1800" dirty="0"/>
              <a:t>руб.</a:t>
            </a:r>
          </a:p>
        </c:rich>
      </c:tx>
      <c:layout>
        <c:manualLayout>
          <c:xMode val="edge"/>
          <c:yMode val="edge"/>
          <c:x val="0.15690287502739364"/>
          <c:y val="2.6573614234140605E-2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инвестиций в основной капитал, млн. руб.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476</c:v>
                </c:pt>
                <c:pt idx="1">
                  <c:v>363.8</c:v>
                </c:pt>
                <c:pt idx="2">
                  <c:v>371.9</c:v>
                </c:pt>
              </c:numCache>
            </c:numRef>
          </c:val>
        </c:ser>
        <c:marker val="1"/>
        <c:axId val="303092864"/>
        <c:axId val="303094400"/>
      </c:lineChart>
      <c:catAx>
        <c:axId val="303092864"/>
        <c:scaling>
          <c:orientation val="minMax"/>
        </c:scaling>
        <c:axPos val="b"/>
        <c:tickLblPos val="nextTo"/>
        <c:crossAx val="303094400"/>
        <c:crosses val="autoZero"/>
        <c:auto val="1"/>
        <c:lblAlgn val="ctr"/>
        <c:lblOffset val="100"/>
      </c:catAx>
      <c:valAx>
        <c:axId val="303094400"/>
        <c:scaling>
          <c:orientation val="minMax"/>
        </c:scaling>
        <c:axPos val="l"/>
        <c:majorGridlines/>
        <c:numFmt formatCode="General" sourceLinked="1"/>
        <c:tickLblPos val="nextTo"/>
        <c:crossAx val="303092864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 оборот розничной</a:t>
            </a:r>
            <a:r>
              <a:rPr lang="ru-RU" sz="1800" baseline="0" dirty="0" smtClean="0"/>
              <a:t> </a:t>
            </a:r>
            <a:r>
              <a:rPr lang="ru-RU" sz="1800" dirty="0" smtClean="0"/>
              <a:t>торговли, млн руб.</a:t>
            </a:r>
            <a:endParaRPr lang="ru-RU" sz="1800" dirty="0"/>
          </a:p>
        </c:rich>
      </c:tx>
      <c:layout>
        <c:manualLayout>
          <c:xMode val="edge"/>
          <c:yMode val="edge"/>
          <c:x val="0.31519813435090088"/>
          <c:y val="5.5759306438216952E-4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инвестиций в основной капитал, млн. руб.</c:v>
                </c:pt>
              </c:strCache>
            </c:strRef>
          </c:tx>
          <c:dLbls>
            <c:dLblPos val="t"/>
            <c:showVal val="1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2093.3000000000002</c:v>
                </c:pt>
                <c:pt idx="1">
                  <c:v>2442.5</c:v>
                </c:pt>
                <c:pt idx="2">
                  <c:v>2734.5</c:v>
                </c:pt>
              </c:numCache>
            </c:numRef>
          </c:val>
        </c:ser>
        <c:marker val="1"/>
        <c:axId val="309745920"/>
        <c:axId val="309751808"/>
      </c:lineChart>
      <c:catAx>
        <c:axId val="309745920"/>
        <c:scaling>
          <c:orientation val="minMax"/>
        </c:scaling>
        <c:axPos val="b"/>
        <c:tickLblPos val="nextTo"/>
        <c:crossAx val="309751808"/>
        <c:crosses val="autoZero"/>
        <c:auto val="1"/>
        <c:lblAlgn val="ctr"/>
        <c:lblOffset val="100"/>
      </c:catAx>
      <c:valAx>
        <c:axId val="309751808"/>
        <c:scaling>
          <c:orientation val="minMax"/>
        </c:scaling>
        <c:axPos val="l"/>
        <c:majorGridlines/>
        <c:numFmt formatCode="General" sourceLinked="1"/>
        <c:tickLblPos val="nextTo"/>
        <c:crossAx val="30974592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 smtClean="0"/>
              <a:t>Среднемесячная заработная </a:t>
            </a:r>
            <a:r>
              <a:rPr lang="ru-RU" sz="1800" dirty="0"/>
              <a:t>плата, руб.</a:t>
            </a:r>
          </a:p>
        </c:rich>
      </c:tx>
      <c:layout>
        <c:manualLayout>
          <c:xMode val="edge"/>
          <c:yMode val="edge"/>
          <c:x val="0.28672133992401488"/>
          <c:y val="0.10445086285983005"/>
        </c:manualLayout>
      </c:layout>
    </c:title>
    <c:plotArea>
      <c:layout/>
      <c:lineChart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заработная плата, руб.</c:v>
                </c:pt>
              </c:strCache>
            </c:strRef>
          </c:tx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48787,0</a:t>
                    </a:r>
                    <a:endParaRPr lang="en-US" dirty="0"/>
                  </a:p>
                </c:rich>
              </c:tx>
              <c:dLblPos val="b"/>
              <c:showVal val="1"/>
            </c:dLbl>
            <c:dLblPos val="b"/>
            <c:showVal val="1"/>
          </c:dLbls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32811.599999999999</c:v>
                </c:pt>
                <c:pt idx="1">
                  <c:v>36686.400000000001</c:v>
                </c:pt>
                <c:pt idx="2">
                  <c:v>42206.7</c:v>
                </c:pt>
                <c:pt idx="3">
                  <c:v>48787</c:v>
                </c:pt>
              </c:numCache>
            </c:numRef>
          </c:val>
        </c:ser>
        <c:marker val="1"/>
        <c:axId val="316815616"/>
        <c:axId val="316833792"/>
      </c:lineChart>
      <c:catAx>
        <c:axId val="316815616"/>
        <c:scaling>
          <c:orientation val="minMax"/>
        </c:scaling>
        <c:axPos val="b"/>
        <c:tickLblPos val="nextTo"/>
        <c:crossAx val="316833792"/>
        <c:crosses val="autoZero"/>
        <c:auto val="1"/>
        <c:lblAlgn val="ctr"/>
        <c:lblOffset val="100"/>
      </c:catAx>
      <c:valAx>
        <c:axId val="316833792"/>
        <c:scaling>
          <c:orientation val="minMax"/>
        </c:scaling>
        <c:axPos val="l"/>
        <c:majorGridlines/>
        <c:numFmt formatCode="General" sourceLinked="1"/>
        <c:tickLblPos val="nextTo"/>
        <c:crossAx val="316815616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accent5">
                  <a:lumMod val="50000"/>
                </a:schemeClr>
              </a:solidFill>
            </a:ln>
          </c:spPr>
          <c:marker>
            <c:symbol val="none"/>
          </c:marker>
          <c:dLbls>
            <c:dLblPos val="b"/>
            <c:showVal val="1"/>
          </c:dLbls>
          <c:cat>
            <c:numRef>
              <c:f>Лист1!$A$2:$A$5</c:f>
              <c:numCache>
                <c:formatCode>dd/mm/yyyy</c:formatCode>
                <c:ptCount val="4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  <c:pt idx="3">
                  <c:v>46024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0.5</c:v>
                </c:pt>
                <c:pt idx="2">
                  <c:v>0.30000000000000027</c:v>
                </c:pt>
                <c:pt idx="3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BF-4496-AC69-AD07C49AA44E}"/>
            </c:ext>
          </c:extLst>
        </c:ser>
        <c:marker val="1"/>
        <c:axId val="104793216"/>
        <c:axId val="104794752"/>
      </c:lineChart>
      <c:dateAx>
        <c:axId val="104793216"/>
        <c:scaling>
          <c:orientation val="minMax"/>
        </c:scaling>
        <c:axPos val="b"/>
        <c:numFmt formatCode="dd/mm/yyyy" sourceLinked="0"/>
        <c:majorTickMark val="none"/>
        <c:tickLblPos val="nextTo"/>
        <c:txPr>
          <a:bodyPr/>
          <a:lstStyle/>
          <a:p>
            <a:pPr>
              <a:defRPr sz="1709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4794752"/>
        <c:crosses val="autoZero"/>
        <c:auto val="1"/>
        <c:lblOffset val="100"/>
        <c:baseTimeUnit val="years"/>
      </c:dateAx>
      <c:valAx>
        <c:axId val="10479475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7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4793216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</c:chart>
  <c:spPr>
    <a:noFill/>
  </c:spPr>
  <c:txPr>
    <a:bodyPr/>
    <a:lstStyle/>
    <a:p>
      <a:pPr>
        <a:defRPr sz="1709"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perspective val="30"/>
    </c:view3D>
    <c:floor>
      <c:spPr>
        <a:noFill/>
        <a:ln w="9525" cap="flat" cmpd="sng" algn="ctr">
          <a:solidFill>
            <a:schemeClr val="tx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shade val="95000"/>
              <a:satMod val="105000"/>
            </a:schemeClr>
          </a:contourClr>
        </a:sp3d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305226128732798"/>
          <c:y val="0.37270582203705682"/>
          <c:w val="0.58958333333333257"/>
          <c:h val="0.506423720472437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га</c:v>
                </c:pt>
              </c:strCache>
            </c:strRef>
          </c:tx>
          <c:explosion val="31"/>
          <c:dPt>
            <c:idx val="0"/>
            <c:explosion val="1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21A-4816-8A54-56F10CD86D07}"/>
              </c:ext>
            </c:extLst>
          </c:dPt>
          <c:dPt>
            <c:idx val="1"/>
            <c:explosion val="17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21A-4816-8A54-56F10CD86D07}"/>
              </c:ext>
            </c:extLst>
          </c:dPt>
          <c:dPt>
            <c:idx val="2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21A-4816-8A54-56F10CD86D07}"/>
              </c:ext>
            </c:extLst>
          </c:dPt>
          <c:dPt>
            <c:idx val="3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21A-4816-8A54-56F10CD86D07}"/>
              </c:ext>
            </c:extLst>
          </c:dPt>
          <c:dLbls>
            <c:dLbl>
              <c:idx val="0"/>
              <c:layout>
                <c:manualLayout>
                  <c:x val="4.4755029242910943E-2"/>
                  <c:y val="-5.2553057649942912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                                        площадь пашни
</a:t>
                    </a:r>
                    <a:r>
                      <a:rPr lang="ru-RU" b="1" dirty="0"/>
                      <a:t>125 </a:t>
                    </a:r>
                    <a:r>
                      <a:rPr lang="ru-RU" b="1" dirty="0" smtClean="0"/>
                      <a:t>963 га</a:t>
                    </a:r>
                    <a:r>
                      <a:rPr lang="ru-RU" dirty="0"/>
                      <a:t>
75%</a:t>
                    </a:r>
                  </a:p>
                </c:rich>
              </c:tx>
              <c:dLblPos val="bestFit"/>
              <c:showVal val="1"/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21A-4816-8A54-56F10CD86D07}"/>
                </c:ext>
              </c:extLst>
            </c:dLbl>
            <c:dLbl>
              <c:idx val="1"/>
              <c:layout>
                <c:manualLayout>
                  <c:x val="-8.4576469955637987E-2"/>
                  <c:y val="-9.2407974789195466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                                        площадь пастбищ
</a:t>
                    </a:r>
                    <a:r>
                      <a:rPr lang="ru-RU" b="1" dirty="0"/>
                      <a:t>39 </a:t>
                    </a:r>
                    <a:r>
                      <a:rPr lang="ru-RU" b="1" dirty="0" smtClean="0"/>
                      <a:t>004 га</a:t>
                    </a:r>
                    <a:r>
                      <a:rPr lang="ru-RU" dirty="0"/>
                      <a:t>
23%</a:t>
                    </a:r>
                  </a:p>
                </c:rich>
              </c:tx>
              <c:dLblPos val="bestFit"/>
              <c:showVal val="1"/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21A-4816-8A54-56F10CD86D07}"/>
                </c:ext>
              </c:extLst>
            </c:dLbl>
            <c:dLbl>
              <c:idx val="2"/>
              <c:layout>
                <c:manualLayout>
                  <c:x val="-7.5994683349561304E-2"/>
                  <c:y val="-1.547704989171364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                                        площадь сенокосов
</a:t>
                    </a:r>
                    <a:r>
                      <a:rPr lang="ru-RU" b="1" dirty="0"/>
                      <a:t>2 </a:t>
                    </a:r>
                    <a:r>
                      <a:rPr lang="ru-RU" b="1" dirty="0" smtClean="0"/>
                      <a:t>636 га</a:t>
                    </a:r>
                    <a:r>
                      <a:rPr lang="ru-RU" dirty="0"/>
                      <a:t>
2%</a:t>
                    </a:r>
                  </a:p>
                </c:rich>
              </c:tx>
              <c:dLblPos val="bestFit"/>
              <c:showVal val="1"/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1A-4816-8A54-56F10CD86D07}"/>
                </c:ext>
              </c:extLst>
            </c:dLbl>
            <c:dLbl>
              <c:idx val="3"/>
              <c:layout>
                <c:manualLayout>
                  <c:x val="0.15916250090543926"/>
                  <c:y val="6.388877709750288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                                          площадь многолетних насаждений
</a:t>
                    </a:r>
                    <a:r>
                      <a:rPr lang="ru-RU" b="1" dirty="0" smtClean="0"/>
                      <a:t>124 га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0,1 %</a:t>
                    </a:r>
                    <a:endParaRPr lang="ru-RU" dirty="0"/>
                  </a:p>
                </c:rich>
              </c:tx>
              <c:dLblPos val="bestFit"/>
              <c:showVal val="1"/>
              <c:showCatName val="1"/>
              <c:showPercent val="1"/>
              <c:separator>
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1A-4816-8A54-56F10CD86D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Val val="1"/>
            <c:showCatName val="1"/>
            <c:showPercent val="1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                                          площадь пашни</c:v>
                </c:pt>
                <c:pt idx="1">
                  <c:v>                                          площадь пастбищ</c:v>
                </c:pt>
                <c:pt idx="2">
                  <c:v>                                          площадь сенокосов</c:v>
                </c:pt>
                <c:pt idx="3">
                  <c:v>                                          площадь многолетних насаждений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125963</c:v>
                </c:pt>
                <c:pt idx="1">
                  <c:v>39004</c:v>
                </c:pt>
                <c:pt idx="2">
                  <c:v>2636</c:v>
                </c:pt>
                <c:pt idx="3" formatCode="General">
                  <c:v>124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21A-4816-8A54-56F10CD86D07}"/>
            </c:ext>
          </c:extLst>
        </c:ser>
      </c:pie3DChart>
      <c:spPr>
        <a:noFill/>
        <a:ln>
          <a:noFill/>
        </a:ln>
        <a:effectLst/>
      </c:spPr>
    </c:plotArea>
    <c:plotVisOnly val="1"/>
    <c:dispBlanksAs val="zero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4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hyperlink" Target="https://saratovcorporation.ru/?ysclid=lpl4jlpol0550823357" TargetMode="External"/><Relationship Id="rId1" Type="http://schemas.openxmlformats.org/officeDocument/2006/relationships/hyperlink" Target="https://admbk.ru/ekonomika-i-byudzhet/stranitsa-investora/" TargetMode="External"/></Relationships>
</file>

<file path=ppt/diagrams/_rels/drawing10.xml.rels><?xml version="1.0" encoding="UTF-8" standalone="yes"?>
<Relationships xmlns="http://schemas.openxmlformats.org/package/2006/relationships"><Relationship Id="rId2" Type="http://schemas.openxmlformats.org/officeDocument/2006/relationships/hyperlink" Target="https://saratovcorporation.ru/?ysclid=lpl4jlpol0550823357" TargetMode="External"/><Relationship Id="rId1" Type="http://schemas.openxmlformats.org/officeDocument/2006/relationships/hyperlink" Target="https://admbk.ru/ekonomika-i-byudzhet/stranitsa-investora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B20FFE-D8E5-45B6-9868-37DE1D1ACA7A}" type="doc">
      <dgm:prSet loTypeId="urn:microsoft.com/office/officeart/2005/8/layout/default#2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24D366B8-BAA9-4313-8199-F16F8E5DCF8C}">
      <dgm:prSet phldrT="[Текст]" custT="1"/>
      <dgm:spPr/>
      <dgm:t>
        <a:bodyPr/>
        <a:lstStyle/>
        <a:p>
          <a:pPr algn="ctr"/>
          <a:r>
            <a:rPr lang="ru-RU" sz="17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Общая протяженность автомобильных дорог района </a:t>
          </a:r>
          <a:r>
            <a:rPr lang="ru-RU" sz="17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– 406,9 км. </a:t>
          </a:r>
          <a:r>
            <a:rPr lang="ru-RU" sz="1700" i="1" dirty="0" smtClean="0"/>
            <a:t>Протяжённость автодорог общего пользования с твёрдым покрытием —   </a:t>
          </a:r>
          <a:r>
            <a:rPr lang="ru-RU" i="1" dirty="0" smtClean="0"/>
            <a:t>324,0 км.</a:t>
          </a:r>
          <a:endParaRPr lang="ru-RU" sz="1700" i="1" dirty="0"/>
        </a:p>
      </dgm:t>
    </dgm:pt>
    <dgm:pt modelId="{5BDE5FB8-0E82-48CE-9CF4-EF51CF05D82A}" type="parTrans" cxnId="{70917C51-B63D-4F90-91D9-9B123818F9BA}">
      <dgm:prSet/>
      <dgm:spPr/>
      <dgm:t>
        <a:bodyPr/>
        <a:lstStyle/>
        <a:p>
          <a:endParaRPr lang="ru-RU"/>
        </a:p>
      </dgm:t>
    </dgm:pt>
    <dgm:pt modelId="{D59E0086-C632-4E0C-BE74-E64D11FA4B1F}" type="sibTrans" cxnId="{70917C51-B63D-4F90-91D9-9B123818F9BA}">
      <dgm:prSet/>
      <dgm:spPr/>
      <dgm:t>
        <a:bodyPr/>
        <a:lstStyle/>
        <a:p>
          <a:endParaRPr lang="ru-RU"/>
        </a:p>
      </dgm:t>
    </dgm:pt>
    <dgm:pt modelId="{BA4FD5A1-E973-47DD-9653-9D8732D9D199}">
      <dgm:prSet phldrT="[Текст]" custT="1"/>
      <dgm:spPr/>
      <dgm:t>
        <a:bodyPr/>
        <a:lstStyle/>
        <a:p>
          <a:pPr algn="ctr"/>
          <a:r>
            <a:rPr kumimoji="0" lang="ru-RU" sz="16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  </a:t>
          </a:r>
          <a:r>
            <a:rPr kumimoji="0" lang="ru-RU" sz="17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Через территорию района проходит </a:t>
          </a:r>
          <a:r>
            <a:rPr kumimoji="0" lang="ru-RU" sz="1700" b="0" i="1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автомобильная трасса </a:t>
          </a:r>
          <a:r>
            <a:rPr kumimoji="0" lang="ru-RU" sz="17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«Саратов—Базарный Карабулак—Балтай», и однопутная неэлектрифицированная железнодорожная линия «Аткарск-Сенная» </a:t>
          </a:r>
        </a:p>
      </dgm:t>
    </dgm:pt>
    <dgm:pt modelId="{926DCAF8-4601-441C-BC26-142B6B49E797}" type="parTrans" cxnId="{5C062147-B279-457C-B246-D153C7C1279E}">
      <dgm:prSet/>
      <dgm:spPr/>
      <dgm:t>
        <a:bodyPr/>
        <a:lstStyle/>
        <a:p>
          <a:endParaRPr lang="ru-RU"/>
        </a:p>
      </dgm:t>
    </dgm:pt>
    <dgm:pt modelId="{E21A9D09-97D5-4FBB-9279-BDF5652F91F1}" type="sibTrans" cxnId="{5C062147-B279-457C-B246-D153C7C1279E}">
      <dgm:prSet/>
      <dgm:spPr/>
      <dgm:t>
        <a:bodyPr/>
        <a:lstStyle/>
        <a:p>
          <a:endParaRPr lang="ru-RU"/>
        </a:p>
      </dgm:t>
    </dgm:pt>
    <dgm:pt modelId="{166BF33E-793C-4B18-8835-121D02BBE246}">
      <dgm:prSet phldrT="[Текст]" custT="1"/>
      <dgm:spPr/>
      <dgm:t>
        <a:bodyPr/>
        <a:lstStyle/>
        <a:p>
          <a:pPr algn="ctr"/>
          <a:r>
            <a:rPr kumimoji="0" lang="ru-RU" sz="1700" b="0" i="1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Мост в с. Яковлевка</a:t>
          </a:r>
          <a:r>
            <a:rPr kumimoji="0" lang="ru-RU" sz="17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, связывает Саратовскую область с Пензенской областью и обеспечивает выход на трассу «Москва-Самара»</a:t>
          </a:r>
        </a:p>
        <a:p>
          <a:pPr algn="just"/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            </a:t>
          </a:r>
          <a:endParaRPr lang="ru-RU" sz="1700" dirty="0"/>
        </a:p>
      </dgm:t>
    </dgm:pt>
    <dgm:pt modelId="{CB6B4C59-D8DA-44B4-9DFA-6DF87403708C}" type="parTrans" cxnId="{59656DD8-6803-49E0-88F3-142F522BFD80}">
      <dgm:prSet/>
      <dgm:spPr/>
      <dgm:t>
        <a:bodyPr/>
        <a:lstStyle/>
        <a:p>
          <a:endParaRPr lang="ru-RU"/>
        </a:p>
      </dgm:t>
    </dgm:pt>
    <dgm:pt modelId="{BF29A941-48B6-4571-9A5C-ABBF1E13FE89}" type="sibTrans" cxnId="{59656DD8-6803-49E0-88F3-142F522BFD80}">
      <dgm:prSet/>
      <dgm:spPr/>
      <dgm:t>
        <a:bodyPr/>
        <a:lstStyle/>
        <a:p>
          <a:endParaRPr lang="ru-RU"/>
        </a:p>
      </dgm:t>
    </dgm:pt>
    <dgm:pt modelId="{A0F22D98-9C31-42A0-AB7D-14B8299AFC4B}">
      <dgm:prSet phldrT="[Текст]" custT="1"/>
      <dgm:spPr/>
      <dgm:t>
        <a:bodyPr/>
        <a:lstStyle/>
        <a:p>
          <a:pPr algn="ctr"/>
          <a:r>
            <a:rPr lang="ru-RU" sz="1600" i="1" dirty="0" smtClean="0"/>
            <a:t>Базарно-Карабулакский район расположен в северной части Правобережья Саратовской области на Приволжской возвышенности.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700" dirty="0" smtClean="0"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1600" b="0" u="none" dirty="0" smtClean="0">
              <a:latin typeface="Times New Roman" pitchFamily="18" charset="0"/>
              <a:cs typeface="Times New Roman" pitchFamily="18" charset="0"/>
            </a:rPr>
            <a:t>              </a:t>
          </a:r>
          <a:endParaRPr lang="ru-RU" sz="1600" dirty="0"/>
        </a:p>
      </dgm:t>
    </dgm:pt>
    <dgm:pt modelId="{DA7172C3-5156-4657-8903-78FC9F1E732C}" type="parTrans" cxnId="{69AB38FF-43B1-42EA-8384-8EC220216594}">
      <dgm:prSet/>
      <dgm:spPr/>
      <dgm:t>
        <a:bodyPr/>
        <a:lstStyle/>
        <a:p>
          <a:endParaRPr lang="ru-RU"/>
        </a:p>
      </dgm:t>
    </dgm:pt>
    <dgm:pt modelId="{7E0C365F-887F-44FE-B75F-E26E62DE7445}" type="sibTrans" cxnId="{69AB38FF-43B1-42EA-8384-8EC220216594}">
      <dgm:prSet/>
      <dgm:spPr/>
      <dgm:t>
        <a:bodyPr/>
        <a:lstStyle/>
        <a:p>
          <a:endParaRPr lang="ru-RU"/>
        </a:p>
      </dgm:t>
    </dgm:pt>
    <dgm:pt modelId="{9457320E-556D-4314-8E47-035EC295171F}">
      <dgm:prSet phldrT="[Текст]" custT="1"/>
      <dgm:spPr/>
      <dgm:t>
        <a:bodyPr/>
        <a:lstStyle/>
        <a:p>
          <a:pPr algn="ctr"/>
          <a:r>
            <a:rPr lang="ru-RU" sz="1700" i="1" dirty="0" smtClean="0"/>
            <a:t>граничит: на севере с Пензенской областью, на северо-востоке - с Балтайским районом, на востоке – с Вольским, на юге- с Воскресенским и на западе – с Новобурасским районом.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700" b="0" u="none" dirty="0" smtClean="0">
            <a:latin typeface="Times New Roman" pitchFamily="18" charset="0"/>
            <a:cs typeface="Times New Roman" pitchFamily="18" charset="0"/>
          </a:endParaRPr>
        </a:p>
      </dgm:t>
    </dgm:pt>
    <dgm:pt modelId="{6C347543-97EB-40A0-8F40-15679DD0B9A0}" type="parTrans" cxnId="{91F67FAC-5EAE-4E4E-A029-887887002622}">
      <dgm:prSet/>
      <dgm:spPr/>
      <dgm:t>
        <a:bodyPr/>
        <a:lstStyle/>
        <a:p>
          <a:endParaRPr lang="ru-RU"/>
        </a:p>
      </dgm:t>
    </dgm:pt>
    <dgm:pt modelId="{E45FF31F-506F-4258-B1A0-47F83480236F}" type="sibTrans" cxnId="{91F67FAC-5EAE-4E4E-A029-887887002622}">
      <dgm:prSet/>
      <dgm:spPr/>
      <dgm:t>
        <a:bodyPr/>
        <a:lstStyle/>
        <a:p>
          <a:endParaRPr lang="ru-RU"/>
        </a:p>
      </dgm:t>
    </dgm:pt>
    <dgm:pt modelId="{ED80630C-1EC5-4F60-83C8-29190D475297}" type="pres">
      <dgm:prSet presAssocID="{F1B20FFE-D8E5-45B6-9868-37DE1D1ACA7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467F1F-6BD9-4104-80E7-1716818EB8C4}" type="pres">
      <dgm:prSet presAssocID="{24D366B8-BAA9-4313-8199-F16F8E5DCF8C}" presName="node" presStyleLbl="node1" presStyleIdx="0" presStyleCnt="5" custScaleX="101487" custScaleY="159381" custLinFactNeighborX="-10" custLinFactNeighborY="-551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AE882C-7A2E-4B2F-B784-4E2B6FA3E7FD}" type="pres">
      <dgm:prSet presAssocID="{D59E0086-C632-4E0C-BE74-E64D11FA4B1F}" presName="sibTrans" presStyleCnt="0"/>
      <dgm:spPr/>
    </dgm:pt>
    <dgm:pt modelId="{0C5D9116-6282-4228-888D-4981D12B53D1}" type="pres">
      <dgm:prSet presAssocID="{BA4FD5A1-E973-47DD-9653-9D8732D9D199}" presName="node" presStyleLbl="node1" presStyleIdx="1" presStyleCnt="5" custScaleY="1579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A8414B-5D07-4A82-ACDF-4B5BD9EA2DCD}" type="pres">
      <dgm:prSet presAssocID="{E21A9D09-97D5-4FBB-9279-BDF5652F91F1}" presName="sibTrans" presStyleCnt="0"/>
      <dgm:spPr/>
    </dgm:pt>
    <dgm:pt modelId="{37E36DAD-7C9D-45A6-B0D7-8533F9C37055}" type="pres">
      <dgm:prSet presAssocID="{166BF33E-793C-4B18-8835-121D02BBE246}" presName="node" presStyleLbl="node1" presStyleIdx="2" presStyleCnt="5" custScaleY="150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0272B7-84E7-4D9D-8DF8-CCB6C25F604B}" type="pres">
      <dgm:prSet presAssocID="{BF29A941-48B6-4571-9A5C-ABBF1E13FE89}" presName="sibTrans" presStyleCnt="0"/>
      <dgm:spPr/>
    </dgm:pt>
    <dgm:pt modelId="{4F37AA59-C75D-4300-A53E-4D77F45EE2D4}" type="pres">
      <dgm:prSet presAssocID="{A0F22D98-9C31-42A0-AB7D-14B8299AFC4B}" presName="node" presStyleLbl="node1" presStyleIdx="3" presStyleCnt="5" custScaleY="202989" custLinFactNeighborX="-56323" custLinFactNeighborY="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16CF1-5E36-4848-90CD-DEFF83C74814}" type="pres">
      <dgm:prSet presAssocID="{7E0C365F-887F-44FE-B75F-E26E62DE7445}" presName="sibTrans" presStyleCnt="0"/>
      <dgm:spPr/>
    </dgm:pt>
    <dgm:pt modelId="{5BB768D2-112C-4C17-BF4F-1390F1FD9929}" type="pres">
      <dgm:prSet presAssocID="{9457320E-556D-4314-8E47-035EC295171F}" presName="node" presStyleLbl="node1" presStyleIdx="4" presStyleCnt="5" custScaleY="202352" custLinFactNeighborX="-52604" custLinFactNeighborY="3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3437F5-0607-4116-934A-9ABC177A26AB}" type="presOf" srcId="{BA4FD5A1-E973-47DD-9653-9D8732D9D199}" destId="{0C5D9116-6282-4228-888D-4981D12B53D1}" srcOrd="0" destOrd="0" presId="urn:microsoft.com/office/officeart/2005/8/layout/default#2"/>
    <dgm:cxn modelId="{8E41EE48-72EA-4778-AD77-D92DAA2A0AF7}" type="presOf" srcId="{166BF33E-793C-4B18-8835-121D02BBE246}" destId="{37E36DAD-7C9D-45A6-B0D7-8533F9C37055}" srcOrd="0" destOrd="0" presId="urn:microsoft.com/office/officeart/2005/8/layout/default#2"/>
    <dgm:cxn modelId="{2506893F-1A4F-4528-AFDC-35ED55D69559}" type="presOf" srcId="{F1B20FFE-D8E5-45B6-9868-37DE1D1ACA7A}" destId="{ED80630C-1EC5-4F60-83C8-29190D475297}" srcOrd="0" destOrd="0" presId="urn:microsoft.com/office/officeart/2005/8/layout/default#2"/>
    <dgm:cxn modelId="{2B5CDCA6-D16E-4537-9F1E-E910D6B7373E}" type="presOf" srcId="{24D366B8-BAA9-4313-8199-F16F8E5DCF8C}" destId="{86467F1F-6BD9-4104-80E7-1716818EB8C4}" srcOrd="0" destOrd="0" presId="urn:microsoft.com/office/officeart/2005/8/layout/default#2"/>
    <dgm:cxn modelId="{00A7B4DD-F9F3-4778-AA5F-754E18E72A51}" type="presOf" srcId="{9457320E-556D-4314-8E47-035EC295171F}" destId="{5BB768D2-112C-4C17-BF4F-1390F1FD9929}" srcOrd="0" destOrd="0" presId="urn:microsoft.com/office/officeart/2005/8/layout/default#2"/>
    <dgm:cxn modelId="{91F67FAC-5EAE-4E4E-A029-887887002622}" srcId="{F1B20FFE-D8E5-45B6-9868-37DE1D1ACA7A}" destId="{9457320E-556D-4314-8E47-035EC295171F}" srcOrd="4" destOrd="0" parTransId="{6C347543-97EB-40A0-8F40-15679DD0B9A0}" sibTransId="{E45FF31F-506F-4258-B1A0-47F83480236F}"/>
    <dgm:cxn modelId="{69AB38FF-43B1-42EA-8384-8EC220216594}" srcId="{F1B20FFE-D8E5-45B6-9868-37DE1D1ACA7A}" destId="{A0F22D98-9C31-42A0-AB7D-14B8299AFC4B}" srcOrd="3" destOrd="0" parTransId="{DA7172C3-5156-4657-8903-78FC9F1E732C}" sibTransId="{7E0C365F-887F-44FE-B75F-E26E62DE7445}"/>
    <dgm:cxn modelId="{59656DD8-6803-49E0-88F3-142F522BFD80}" srcId="{F1B20FFE-D8E5-45B6-9868-37DE1D1ACA7A}" destId="{166BF33E-793C-4B18-8835-121D02BBE246}" srcOrd="2" destOrd="0" parTransId="{CB6B4C59-D8DA-44B4-9DFA-6DF87403708C}" sibTransId="{BF29A941-48B6-4571-9A5C-ABBF1E13FE89}"/>
    <dgm:cxn modelId="{11D319FC-7C50-4E0C-AFCC-EA76DD82559D}" type="presOf" srcId="{A0F22D98-9C31-42A0-AB7D-14B8299AFC4B}" destId="{4F37AA59-C75D-4300-A53E-4D77F45EE2D4}" srcOrd="0" destOrd="0" presId="urn:microsoft.com/office/officeart/2005/8/layout/default#2"/>
    <dgm:cxn modelId="{5C062147-B279-457C-B246-D153C7C1279E}" srcId="{F1B20FFE-D8E5-45B6-9868-37DE1D1ACA7A}" destId="{BA4FD5A1-E973-47DD-9653-9D8732D9D199}" srcOrd="1" destOrd="0" parTransId="{926DCAF8-4601-441C-BC26-142B6B49E797}" sibTransId="{E21A9D09-97D5-4FBB-9279-BDF5652F91F1}"/>
    <dgm:cxn modelId="{70917C51-B63D-4F90-91D9-9B123818F9BA}" srcId="{F1B20FFE-D8E5-45B6-9868-37DE1D1ACA7A}" destId="{24D366B8-BAA9-4313-8199-F16F8E5DCF8C}" srcOrd="0" destOrd="0" parTransId="{5BDE5FB8-0E82-48CE-9CF4-EF51CF05D82A}" sibTransId="{D59E0086-C632-4E0C-BE74-E64D11FA4B1F}"/>
    <dgm:cxn modelId="{EF675A96-41D0-413A-9375-189600A5282E}" type="presParOf" srcId="{ED80630C-1EC5-4F60-83C8-29190D475297}" destId="{86467F1F-6BD9-4104-80E7-1716818EB8C4}" srcOrd="0" destOrd="0" presId="urn:microsoft.com/office/officeart/2005/8/layout/default#2"/>
    <dgm:cxn modelId="{E28334E7-0A63-46A0-8DF2-B4645CC0B131}" type="presParOf" srcId="{ED80630C-1EC5-4F60-83C8-29190D475297}" destId="{FAAE882C-7A2E-4B2F-B784-4E2B6FA3E7FD}" srcOrd="1" destOrd="0" presId="urn:microsoft.com/office/officeart/2005/8/layout/default#2"/>
    <dgm:cxn modelId="{B65A9E79-7437-4076-9AB9-71BEAD404731}" type="presParOf" srcId="{ED80630C-1EC5-4F60-83C8-29190D475297}" destId="{0C5D9116-6282-4228-888D-4981D12B53D1}" srcOrd="2" destOrd="0" presId="urn:microsoft.com/office/officeart/2005/8/layout/default#2"/>
    <dgm:cxn modelId="{1E994464-5B7D-4E0C-BDE4-DDCF53D6AB40}" type="presParOf" srcId="{ED80630C-1EC5-4F60-83C8-29190D475297}" destId="{C2A8414B-5D07-4A82-ACDF-4B5BD9EA2DCD}" srcOrd="3" destOrd="0" presId="urn:microsoft.com/office/officeart/2005/8/layout/default#2"/>
    <dgm:cxn modelId="{0BCD61D4-BEF7-4A72-9E22-177101B50430}" type="presParOf" srcId="{ED80630C-1EC5-4F60-83C8-29190D475297}" destId="{37E36DAD-7C9D-45A6-B0D7-8533F9C37055}" srcOrd="4" destOrd="0" presId="urn:microsoft.com/office/officeart/2005/8/layout/default#2"/>
    <dgm:cxn modelId="{6439D1E7-B9C1-4A74-AF5C-1812868837C4}" type="presParOf" srcId="{ED80630C-1EC5-4F60-83C8-29190D475297}" destId="{C70272B7-84E7-4D9D-8DF8-CCB6C25F604B}" srcOrd="5" destOrd="0" presId="urn:microsoft.com/office/officeart/2005/8/layout/default#2"/>
    <dgm:cxn modelId="{F8C87EA2-1DC0-4DB3-B23D-5526C3A3C393}" type="presParOf" srcId="{ED80630C-1EC5-4F60-83C8-29190D475297}" destId="{4F37AA59-C75D-4300-A53E-4D77F45EE2D4}" srcOrd="6" destOrd="0" presId="urn:microsoft.com/office/officeart/2005/8/layout/default#2"/>
    <dgm:cxn modelId="{E9309DDF-2F3C-46B1-8343-F71048584BB0}" type="presParOf" srcId="{ED80630C-1EC5-4F60-83C8-29190D475297}" destId="{25F16CF1-5E36-4848-90CD-DEFF83C74814}" srcOrd="7" destOrd="0" presId="urn:microsoft.com/office/officeart/2005/8/layout/default#2"/>
    <dgm:cxn modelId="{0D8760B9-FB70-4270-BA7D-3C80AAFD6555}" type="presParOf" srcId="{ED80630C-1EC5-4F60-83C8-29190D475297}" destId="{5BB768D2-112C-4C17-BF4F-1390F1FD9929}" srcOrd="8" destOrd="0" presId="urn:microsoft.com/office/officeart/2005/8/layout/default#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B20FFE-D8E5-45B6-9868-37DE1D1ACA7A}" type="doc">
      <dgm:prSet loTypeId="urn:microsoft.com/office/officeart/2005/8/layout/default#2" loCatId="list" qsTypeId="urn:microsoft.com/office/officeart/2005/8/quickstyle/3d1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A1E62CA3-2AA4-4AFD-9060-ABC7BE4DD605}">
      <dgm:prSet phldrT="[Текст]" custT="1"/>
      <dgm:spPr/>
      <dgm:t>
        <a:bodyPr/>
        <a:lstStyle/>
        <a:p>
          <a:pPr algn="ctr">
            <a:lnSpc>
              <a:spcPct val="90000"/>
            </a:lnSpc>
          </a:pPr>
          <a:r>
            <a:rPr lang="ru-RU" sz="160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i="0" dirty="0" smtClean="0">
              <a:latin typeface="Times New Roman" pitchFamily="18" charset="0"/>
              <a:cs typeface="Times New Roman" pitchFamily="18" charset="0"/>
            </a:rPr>
            <a:t>Для занятия спортом в районе имеются</a:t>
          </a:r>
          <a:r>
            <a:rPr lang="ru-RU" sz="1700" i="1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физкультурно-оздоровительный комплекс, включающий в себя взрослый и детский бассейны, стадион «Колос», Детско-юношеская спортивная школа, </a:t>
          </a:r>
        </a:p>
        <a:p>
          <a:pPr algn="ctr">
            <a:lnSpc>
              <a:spcPct val="90000"/>
            </a:lnSpc>
          </a:pPr>
          <a:r>
            <a:rPr lang="x-none" sz="1700" smtClean="0">
              <a:latin typeface="Times New Roman" pitchFamily="18" charset="0"/>
              <a:cs typeface="Times New Roman" pitchFamily="18" charset="0"/>
            </a:rPr>
            <a:t>55 плоскостных сооружений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,</a:t>
          </a:r>
          <a:r>
            <a:rPr lang="x-none" sz="1700" smtClean="0">
              <a:latin typeface="Times New Roman" pitchFamily="18" charset="0"/>
              <a:cs typeface="Times New Roman" pitchFamily="18" charset="0"/>
            </a:rPr>
            <a:t>12 футбольных полей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,</a:t>
          </a:r>
        </a:p>
        <a:p>
          <a:pPr algn="ctr">
            <a:lnSpc>
              <a:spcPct val="100000"/>
            </a:lnSpc>
          </a:pPr>
          <a:r>
            <a:rPr lang="x-none" sz="1700" smtClean="0">
              <a:latin typeface="Times New Roman" pitchFamily="18" charset="0"/>
              <a:cs typeface="Times New Roman" pitchFamily="18" charset="0"/>
            </a:rPr>
            <a:t>6 сооружений для стрелковых видов спорта (тиры)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x-none" sz="1700" smtClean="0"/>
            <a:t>2</a:t>
          </a:r>
          <a:r>
            <a:rPr lang="ru-RU" sz="1700" dirty="0" smtClean="0"/>
            <a:t>2</a:t>
          </a:r>
          <a:r>
            <a:rPr lang="x-none" sz="1700" smtClean="0"/>
            <a:t> спортивных зала</a:t>
          </a:r>
          <a:r>
            <a:rPr lang="ru-RU" sz="1700" dirty="0" smtClean="0"/>
            <a:t>,</a:t>
          </a:r>
          <a:r>
            <a:rPr lang="x-none" sz="1700" smtClean="0"/>
            <a:t>6 хоккейных коробок</a:t>
          </a:r>
          <a:r>
            <a:rPr lang="ru-RU" sz="1700" dirty="0" smtClean="0"/>
            <a:t>, </a:t>
          </a:r>
        </a:p>
        <a:p>
          <a:pPr algn="ctr">
            <a:lnSpc>
              <a:spcPct val="90000"/>
            </a:lnSpc>
          </a:pPr>
          <a:r>
            <a:rPr lang="ru-RU" sz="1700" dirty="0" smtClean="0"/>
            <a:t>6 площадок с тренажерами,</a:t>
          </a:r>
        </a:p>
        <a:p>
          <a:pPr algn="ctr">
            <a:lnSpc>
              <a:spcPct val="90000"/>
            </a:lnSpc>
          </a:pPr>
          <a:r>
            <a:rPr lang="x-none" sz="1700" smtClean="0"/>
            <a:t>1</a:t>
          </a:r>
          <a:r>
            <a:rPr lang="ru-RU" sz="1700" dirty="0" smtClean="0"/>
            <a:t>6</a:t>
          </a:r>
          <a:r>
            <a:rPr lang="x-none" sz="1700" smtClean="0"/>
            <a:t> </a:t>
          </a:r>
          <a:r>
            <a:rPr lang="ru-RU" sz="1700" dirty="0" smtClean="0"/>
            <a:t>катков сезонных. </a:t>
          </a:r>
        </a:p>
        <a:p>
          <a:pPr algn="ctr">
            <a:lnSpc>
              <a:spcPct val="90000"/>
            </a:lnSpc>
          </a:pPr>
          <a:r>
            <a:rPr lang="ru-RU" sz="1700" dirty="0" smtClean="0"/>
            <a:t>В районе развивается   22 вида спорта, основными являются: волейбол, футбол, баскетбол, настольный теннис, легкая атлетика, лыжные гонки, бокс, мини-футбол. </a:t>
          </a:r>
          <a:endParaRPr lang="ru-RU" sz="1700" dirty="0" smtClean="0">
            <a:latin typeface="Times New Roman" pitchFamily="18" charset="0"/>
            <a:cs typeface="Times New Roman" pitchFamily="18" charset="0"/>
          </a:endParaRPr>
        </a:p>
        <a:p>
          <a:pPr algn="ctr">
            <a:lnSpc>
              <a:spcPct val="100000"/>
            </a:lnSpc>
          </a:pP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 В 2025 году ведена в эксплуатацию ледовая арена.</a:t>
          </a:r>
        </a:p>
      </dgm:t>
    </dgm:pt>
    <dgm:pt modelId="{04B6394B-C881-4A9C-99B9-4E7107CC8FE9}" type="parTrans" cxnId="{D72E9C06-F109-47E7-B6B6-BCA2282CAFC0}">
      <dgm:prSet/>
      <dgm:spPr/>
      <dgm:t>
        <a:bodyPr/>
        <a:lstStyle/>
        <a:p>
          <a:endParaRPr lang="ru-RU"/>
        </a:p>
      </dgm:t>
    </dgm:pt>
    <dgm:pt modelId="{CF4C9CF9-4851-44B0-BD52-CF6B146F1DB2}" type="sibTrans" cxnId="{D72E9C06-F109-47E7-B6B6-BCA2282CAFC0}">
      <dgm:prSet/>
      <dgm:spPr/>
      <dgm:t>
        <a:bodyPr/>
        <a:lstStyle/>
        <a:p>
          <a:endParaRPr lang="ru-RU"/>
        </a:p>
      </dgm:t>
    </dgm:pt>
    <dgm:pt modelId="{ED80630C-1EC5-4F60-83C8-29190D475297}" type="pres">
      <dgm:prSet presAssocID="{F1B20FFE-D8E5-45B6-9868-37DE1D1ACA7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A8BE41-4525-4E26-8A96-BA62ACA74937}" type="pres">
      <dgm:prSet presAssocID="{A1E62CA3-2AA4-4AFD-9060-ABC7BE4DD605}" presName="node" presStyleLbl="node1" presStyleIdx="0" presStyleCnt="1" custScaleX="324979" custScaleY="722401" custLinFactNeighborX="-50" custLinFactNeighborY="-50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05021D-597F-49B9-848B-693CA97A936D}" type="presOf" srcId="{F1B20FFE-D8E5-45B6-9868-37DE1D1ACA7A}" destId="{ED80630C-1EC5-4F60-83C8-29190D475297}" srcOrd="0" destOrd="0" presId="urn:microsoft.com/office/officeart/2005/8/layout/default#2"/>
    <dgm:cxn modelId="{9657BEC9-696D-486D-8ECC-DEF3B70E0560}" type="presOf" srcId="{A1E62CA3-2AA4-4AFD-9060-ABC7BE4DD605}" destId="{5BA8BE41-4525-4E26-8A96-BA62ACA74937}" srcOrd="0" destOrd="0" presId="urn:microsoft.com/office/officeart/2005/8/layout/default#2"/>
    <dgm:cxn modelId="{D72E9C06-F109-47E7-B6B6-BCA2282CAFC0}" srcId="{F1B20FFE-D8E5-45B6-9868-37DE1D1ACA7A}" destId="{A1E62CA3-2AA4-4AFD-9060-ABC7BE4DD605}" srcOrd="0" destOrd="0" parTransId="{04B6394B-C881-4A9C-99B9-4E7107CC8FE9}" sibTransId="{CF4C9CF9-4851-44B0-BD52-CF6B146F1DB2}"/>
    <dgm:cxn modelId="{0F0411A7-4F40-4323-9CF8-0EEDCF5F57FA}" type="presParOf" srcId="{ED80630C-1EC5-4F60-83C8-29190D475297}" destId="{5BA8BE41-4525-4E26-8A96-BA62ACA74937}" srcOrd="0" destOrd="0" presId="urn:microsoft.com/office/officeart/2005/8/layout/default#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693B3F-4171-4605-87CC-540A2B8EF8CE}" type="doc">
      <dgm:prSet loTypeId="urn:microsoft.com/office/officeart/2005/8/layout/default#1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22380F6-5EA8-4498-8CEA-7AD708A3B404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Территория района находится в пределах двух почвенно-климатических зон: </a:t>
          </a:r>
          <a:r>
            <a:rPr lang="ru-RU" sz="16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лесостепная зона средне-выщелочных черноземов и серых лесных почв</a:t>
          </a:r>
          <a:endParaRPr lang="ru-RU" sz="1600" dirty="0"/>
        </a:p>
      </dgm:t>
    </dgm:pt>
    <dgm:pt modelId="{A7444CD4-4EA6-476F-B9D5-556B78C8DB2A}" type="parTrans" cxnId="{5AA49979-236F-4387-A46C-FD119C460A6A}">
      <dgm:prSet/>
      <dgm:spPr/>
      <dgm:t>
        <a:bodyPr/>
        <a:lstStyle/>
        <a:p>
          <a:endParaRPr lang="ru-RU"/>
        </a:p>
      </dgm:t>
    </dgm:pt>
    <dgm:pt modelId="{F9FF2E02-187B-4939-BA08-29CB7331D8AE}" type="sibTrans" cxnId="{5AA49979-236F-4387-A46C-FD119C460A6A}">
      <dgm:prSet/>
      <dgm:spPr/>
      <dgm:t>
        <a:bodyPr/>
        <a:lstStyle/>
        <a:p>
          <a:endParaRPr lang="ru-RU"/>
        </a:p>
      </dgm:t>
    </dgm:pt>
    <dgm:pt modelId="{45417256-0184-42E0-A4FA-CFE77A9ED4A9}">
      <dgm:prSet phldrT="[Текст]" custT="1"/>
      <dgm:spPr/>
      <dgm:t>
        <a:bodyPr/>
        <a:lstStyle/>
        <a:p>
          <a:pPr rtl="0"/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Наличие земельных ресурсов </a:t>
          </a:r>
          <a:r>
            <a:rPr lang="ru-RU" sz="16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для развития сельскохозяйственного производства</a:t>
          </a:r>
          <a:endParaRPr lang="ru-RU" sz="1600" i="1" dirty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gm:t>
    </dgm:pt>
    <dgm:pt modelId="{DF1B7D1D-F279-4398-ABF3-A9DF863E3440}" type="parTrans" cxnId="{35EC6A1E-808D-413E-B1D5-E64298D2A7AA}">
      <dgm:prSet/>
      <dgm:spPr/>
      <dgm:t>
        <a:bodyPr/>
        <a:lstStyle/>
        <a:p>
          <a:endParaRPr lang="ru-RU"/>
        </a:p>
      </dgm:t>
    </dgm:pt>
    <dgm:pt modelId="{C3A67F88-6BBC-4185-93F8-871D0C17F37D}" type="sibTrans" cxnId="{35EC6A1E-808D-413E-B1D5-E64298D2A7AA}">
      <dgm:prSet/>
      <dgm:spPr/>
      <dgm:t>
        <a:bodyPr/>
        <a:lstStyle/>
        <a:p>
          <a:endParaRPr lang="ru-RU"/>
        </a:p>
      </dgm:t>
    </dgm:pt>
    <dgm:pt modelId="{19E1BF8D-B1F1-4F69-BA48-B592CF0C35A2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Территория Базарно-Карабулакского района обладает ресурсами для исторического и краеведческого познания, экологического и этнографического развития детей и подростков, а также </a:t>
          </a:r>
          <a:r>
            <a:rPr lang="ru-RU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развития туристического бизнеса</a:t>
          </a:r>
          <a:endParaRPr lang="ru-RU" i="1" dirty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gm:t>
    </dgm:pt>
    <dgm:pt modelId="{F84B6CCB-5415-4F6F-84F9-3BC08D959160}" type="parTrans" cxnId="{EE5E94B2-0835-4073-8F49-258B9FFB2C5D}">
      <dgm:prSet/>
      <dgm:spPr/>
      <dgm:t>
        <a:bodyPr/>
        <a:lstStyle/>
        <a:p>
          <a:endParaRPr lang="ru-RU"/>
        </a:p>
      </dgm:t>
    </dgm:pt>
    <dgm:pt modelId="{19FC6961-8B91-4155-8C3D-55319F11331F}" type="sibTrans" cxnId="{EE5E94B2-0835-4073-8F49-258B9FFB2C5D}">
      <dgm:prSet/>
      <dgm:spPr/>
      <dgm:t>
        <a:bodyPr/>
        <a:lstStyle/>
        <a:p>
          <a:endParaRPr lang="ru-RU"/>
        </a:p>
      </dgm:t>
    </dgm:pt>
    <dgm:pt modelId="{8E8BE52C-1592-47F6-878D-993B1B555FB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Высокий </a:t>
          </a:r>
          <a:r>
            <a:rPr lang="ru-RU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уровень газификации</a:t>
          </a:r>
          <a:endParaRPr lang="ru-RU" i="1" dirty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gm:t>
    </dgm:pt>
    <dgm:pt modelId="{8C2DABD3-EF08-49CC-82B9-C542652F2D25}" type="parTrans" cxnId="{31064E22-12CC-4A6C-BA57-27EBC621413B}">
      <dgm:prSet/>
      <dgm:spPr/>
      <dgm:t>
        <a:bodyPr/>
        <a:lstStyle/>
        <a:p>
          <a:endParaRPr lang="ru-RU"/>
        </a:p>
      </dgm:t>
    </dgm:pt>
    <dgm:pt modelId="{FB86A99F-4E1D-493E-BBF6-108AD40D5A83}" type="sibTrans" cxnId="{31064E22-12CC-4A6C-BA57-27EBC621413B}">
      <dgm:prSet/>
      <dgm:spPr/>
      <dgm:t>
        <a:bodyPr/>
        <a:lstStyle/>
        <a:p>
          <a:endParaRPr lang="ru-RU"/>
        </a:p>
      </dgm:t>
    </dgm:pt>
    <dgm:pt modelId="{D5F5D857-5123-4D66-BBA6-E948E9FD332B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Наличие </a:t>
          </a:r>
          <a:r>
            <a:rPr lang="ru-RU" sz="1600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трудовых ресурсов</a:t>
          </a:r>
        </a:p>
      </dgm:t>
    </dgm:pt>
    <dgm:pt modelId="{E30E18D1-B8D1-46CF-AB00-4776331A935C}" type="parTrans" cxnId="{0EF726AC-EC39-4F62-96EB-7B651FBC3A4A}">
      <dgm:prSet/>
      <dgm:spPr/>
      <dgm:t>
        <a:bodyPr/>
        <a:lstStyle/>
        <a:p>
          <a:endParaRPr lang="ru-RU"/>
        </a:p>
      </dgm:t>
    </dgm:pt>
    <dgm:pt modelId="{6ECFF4B5-AD38-40DA-A168-D67249626A95}" type="sibTrans" cxnId="{0EF726AC-EC39-4F62-96EB-7B651FBC3A4A}">
      <dgm:prSet/>
      <dgm:spPr/>
      <dgm:t>
        <a:bodyPr/>
        <a:lstStyle/>
        <a:p>
          <a:endParaRPr lang="ru-RU"/>
        </a:p>
      </dgm:t>
    </dgm:pt>
    <dgm:pt modelId="{8A76AE8F-D9E8-4F19-AA76-5E46FE81055F}">
      <dgm:prSet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Благоприятный </a:t>
          </a: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ru-RU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предпринимательский климат</a:t>
          </a:r>
        </a:p>
      </dgm:t>
    </dgm:pt>
    <dgm:pt modelId="{87C9725D-FDAC-464A-A469-791FE05795A0}" type="parTrans" cxnId="{DED35CD5-2C5C-4CB1-83AA-0C8EF41F093F}">
      <dgm:prSet/>
      <dgm:spPr/>
      <dgm:t>
        <a:bodyPr/>
        <a:lstStyle/>
        <a:p>
          <a:endParaRPr lang="ru-RU"/>
        </a:p>
      </dgm:t>
    </dgm:pt>
    <dgm:pt modelId="{1F6FFD51-C871-4136-9D33-686D87707E87}" type="sibTrans" cxnId="{DED35CD5-2C5C-4CB1-83AA-0C8EF41F093F}">
      <dgm:prSet/>
      <dgm:spPr/>
      <dgm:t>
        <a:bodyPr/>
        <a:lstStyle/>
        <a:p>
          <a:endParaRPr lang="ru-RU"/>
        </a:p>
      </dgm:t>
    </dgm:pt>
    <dgm:pt modelId="{1A721357-EB40-4F25-A295-BB7D3985D52D}" type="pres">
      <dgm:prSet presAssocID="{5C693B3F-4171-4605-87CC-540A2B8EF8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D0D9A05-3080-4ACD-A118-2F82FF07A3F1}" type="pres">
      <dgm:prSet presAssocID="{922380F6-5EA8-4498-8CEA-7AD708A3B404}" presName="node" presStyleLbl="node1" presStyleIdx="0" presStyleCnt="6" custScaleX="150848" custLinFactNeighborX="-4649" custLinFactNeighborY="41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E1FDF5-90F5-4448-86CA-786ED40F32A2}" type="pres">
      <dgm:prSet presAssocID="{F9FF2E02-187B-4939-BA08-29CB7331D8AE}" presName="sibTrans" presStyleCnt="0"/>
      <dgm:spPr/>
    </dgm:pt>
    <dgm:pt modelId="{C501FB2B-6EAC-497F-859C-8F80401C4F9B}" type="pres">
      <dgm:prSet presAssocID="{D5F5D857-5123-4D66-BBA6-E948E9FD332B}" presName="node" presStyleLbl="node1" presStyleIdx="1" presStyleCnt="6" custScaleX="1422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BA78A1-D03D-4A0B-837D-403091367A85}" type="pres">
      <dgm:prSet presAssocID="{6ECFF4B5-AD38-40DA-A168-D67249626A95}" presName="sibTrans" presStyleCnt="0"/>
      <dgm:spPr/>
    </dgm:pt>
    <dgm:pt modelId="{719F33DB-E857-4E8E-A4F1-B239EA5314DA}" type="pres">
      <dgm:prSet presAssocID="{45417256-0184-42E0-A4FA-CFE77A9ED4A9}" presName="node" presStyleLbl="node1" presStyleIdx="2" presStyleCnt="6" custScaleX="150242" custLinFactNeighborX="-5222" custLinFactNeighborY="16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00B79-59D3-4851-932E-2EFC99CE18B1}" type="pres">
      <dgm:prSet presAssocID="{C3A67F88-6BBC-4185-93F8-871D0C17F37D}" presName="sibTrans" presStyleCnt="0"/>
      <dgm:spPr/>
    </dgm:pt>
    <dgm:pt modelId="{83C071C5-C628-4567-999A-B042593148EB}" type="pres">
      <dgm:prSet presAssocID="{8A76AE8F-D9E8-4F19-AA76-5E46FE81055F}" presName="node" presStyleLbl="node1" presStyleIdx="3" presStyleCnt="6" custScaleX="142944" custLinFactNeighborX="639" custLinFactNeighborY="1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B1C50-E544-4F58-9EC4-708A9B404B56}" type="pres">
      <dgm:prSet presAssocID="{1F6FFD51-C871-4136-9D33-686D87707E87}" presName="sibTrans" presStyleCnt="0"/>
      <dgm:spPr/>
    </dgm:pt>
    <dgm:pt modelId="{174BEB6C-AC3C-4292-8EAA-E76CE230EBAF}" type="pres">
      <dgm:prSet presAssocID="{19E1BF8D-B1F1-4F69-BA48-B592CF0C35A2}" presName="node" presStyleLbl="node1" presStyleIdx="4" presStyleCnt="6" custScaleX="151139" custLinFactNeighborX="-7450" custLinFactNeighborY="-4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1BFD84-EA76-4529-B581-8B2F5C504F4E}" type="pres">
      <dgm:prSet presAssocID="{19FC6961-8B91-4155-8C3D-55319F11331F}" presName="sibTrans" presStyleCnt="0"/>
      <dgm:spPr/>
    </dgm:pt>
    <dgm:pt modelId="{E60EAE1D-2DD6-49DE-9D94-76932CBCCFE8}" type="pres">
      <dgm:prSet presAssocID="{8E8BE52C-1592-47F6-878D-993B1B555FB9}" presName="node" presStyleLbl="node1" presStyleIdx="5" presStyleCnt="6" custScaleX="140114" custLinFactNeighborX="-1225" custLinFactNeighborY="-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A49979-236F-4387-A46C-FD119C460A6A}" srcId="{5C693B3F-4171-4605-87CC-540A2B8EF8CE}" destId="{922380F6-5EA8-4498-8CEA-7AD708A3B404}" srcOrd="0" destOrd="0" parTransId="{A7444CD4-4EA6-476F-B9D5-556B78C8DB2A}" sibTransId="{F9FF2E02-187B-4939-BA08-29CB7331D8AE}"/>
    <dgm:cxn modelId="{FD9EA0D9-E88A-4C8A-9B26-9DECD744CF76}" type="presOf" srcId="{922380F6-5EA8-4498-8CEA-7AD708A3B404}" destId="{DD0D9A05-3080-4ACD-A118-2F82FF07A3F1}" srcOrd="0" destOrd="0" presId="urn:microsoft.com/office/officeart/2005/8/layout/default#1"/>
    <dgm:cxn modelId="{14AEBDE6-75B1-4FDC-BDD6-816AF26C40E5}" type="presOf" srcId="{8A76AE8F-D9E8-4F19-AA76-5E46FE81055F}" destId="{83C071C5-C628-4567-999A-B042593148EB}" srcOrd="0" destOrd="0" presId="urn:microsoft.com/office/officeart/2005/8/layout/default#1"/>
    <dgm:cxn modelId="{EE5E94B2-0835-4073-8F49-258B9FFB2C5D}" srcId="{5C693B3F-4171-4605-87CC-540A2B8EF8CE}" destId="{19E1BF8D-B1F1-4F69-BA48-B592CF0C35A2}" srcOrd="4" destOrd="0" parTransId="{F84B6CCB-5415-4F6F-84F9-3BC08D959160}" sibTransId="{19FC6961-8B91-4155-8C3D-55319F11331F}"/>
    <dgm:cxn modelId="{F7ACE93F-E2F7-4FBD-888D-AA8EDDC489AF}" type="presOf" srcId="{5C693B3F-4171-4605-87CC-540A2B8EF8CE}" destId="{1A721357-EB40-4F25-A295-BB7D3985D52D}" srcOrd="0" destOrd="0" presId="urn:microsoft.com/office/officeart/2005/8/layout/default#1"/>
    <dgm:cxn modelId="{DED35CD5-2C5C-4CB1-83AA-0C8EF41F093F}" srcId="{5C693B3F-4171-4605-87CC-540A2B8EF8CE}" destId="{8A76AE8F-D9E8-4F19-AA76-5E46FE81055F}" srcOrd="3" destOrd="0" parTransId="{87C9725D-FDAC-464A-A469-791FE05795A0}" sibTransId="{1F6FFD51-C871-4136-9D33-686D87707E87}"/>
    <dgm:cxn modelId="{31064E22-12CC-4A6C-BA57-27EBC621413B}" srcId="{5C693B3F-4171-4605-87CC-540A2B8EF8CE}" destId="{8E8BE52C-1592-47F6-878D-993B1B555FB9}" srcOrd="5" destOrd="0" parTransId="{8C2DABD3-EF08-49CC-82B9-C542652F2D25}" sibTransId="{FB86A99F-4E1D-493E-BBF6-108AD40D5A83}"/>
    <dgm:cxn modelId="{0EF726AC-EC39-4F62-96EB-7B651FBC3A4A}" srcId="{5C693B3F-4171-4605-87CC-540A2B8EF8CE}" destId="{D5F5D857-5123-4D66-BBA6-E948E9FD332B}" srcOrd="1" destOrd="0" parTransId="{E30E18D1-B8D1-46CF-AB00-4776331A935C}" sibTransId="{6ECFF4B5-AD38-40DA-A168-D67249626A95}"/>
    <dgm:cxn modelId="{BC29BE1B-95A6-4808-B39C-D04CA2DA8BD4}" type="presOf" srcId="{D5F5D857-5123-4D66-BBA6-E948E9FD332B}" destId="{C501FB2B-6EAC-497F-859C-8F80401C4F9B}" srcOrd="0" destOrd="0" presId="urn:microsoft.com/office/officeart/2005/8/layout/default#1"/>
    <dgm:cxn modelId="{35EC6A1E-808D-413E-B1D5-E64298D2A7AA}" srcId="{5C693B3F-4171-4605-87CC-540A2B8EF8CE}" destId="{45417256-0184-42E0-A4FA-CFE77A9ED4A9}" srcOrd="2" destOrd="0" parTransId="{DF1B7D1D-F279-4398-ABF3-A9DF863E3440}" sibTransId="{C3A67F88-6BBC-4185-93F8-871D0C17F37D}"/>
    <dgm:cxn modelId="{0FFA1A9F-3424-41B1-8A8C-9930E7EAE916}" type="presOf" srcId="{45417256-0184-42E0-A4FA-CFE77A9ED4A9}" destId="{719F33DB-E857-4E8E-A4F1-B239EA5314DA}" srcOrd="0" destOrd="0" presId="urn:microsoft.com/office/officeart/2005/8/layout/default#1"/>
    <dgm:cxn modelId="{448A3997-ED0A-4E72-85D2-3C9098862CBE}" type="presOf" srcId="{19E1BF8D-B1F1-4F69-BA48-B592CF0C35A2}" destId="{174BEB6C-AC3C-4292-8EAA-E76CE230EBAF}" srcOrd="0" destOrd="0" presId="urn:microsoft.com/office/officeart/2005/8/layout/default#1"/>
    <dgm:cxn modelId="{13B682D9-6855-42E2-8256-1CF91941CCCE}" type="presOf" srcId="{8E8BE52C-1592-47F6-878D-993B1B555FB9}" destId="{E60EAE1D-2DD6-49DE-9D94-76932CBCCFE8}" srcOrd="0" destOrd="0" presId="urn:microsoft.com/office/officeart/2005/8/layout/default#1"/>
    <dgm:cxn modelId="{41893B00-F9EA-42E9-93F7-C6B369FC17DC}" type="presParOf" srcId="{1A721357-EB40-4F25-A295-BB7D3985D52D}" destId="{DD0D9A05-3080-4ACD-A118-2F82FF07A3F1}" srcOrd="0" destOrd="0" presId="urn:microsoft.com/office/officeart/2005/8/layout/default#1"/>
    <dgm:cxn modelId="{D99D040E-C46F-418E-8400-5A01D810EB13}" type="presParOf" srcId="{1A721357-EB40-4F25-A295-BB7D3985D52D}" destId="{39E1FDF5-90F5-4448-86CA-786ED40F32A2}" srcOrd="1" destOrd="0" presId="urn:microsoft.com/office/officeart/2005/8/layout/default#1"/>
    <dgm:cxn modelId="{1779BA09-35AD-40C2-B168-7C84D2023357}" type="presParOf" srcId="{1A721357-EB40-4F25-A295-BB7D3985D52D}" destId="{C501FB2B-6EAC-497F-859C-8F80401C4F9B}" srcOrd="2" destOrd="0" presId="urn:microsoft.com/office/officeart/2005/8/layout/default#1"/>
    <dgm:cxn modelId="{A470A78F-7F87-4575-BBE1-EEA4E72A606B}" type="presParOf" srcId="{1A721357-EB40-4F25-A295-BB7D3985D52D}" destId="{DCBA78A1-D03D-4A0B-837D-403091367A85}" srcOrd="3" destOrd="0" presId="urn:microsoft.com/office/officeart/2005/8/layout/default#1"/>
    <dgm:cxn modelId="{D8DA3A61-0FF2-49A8-8864-FCE01B033ADD}" type="presParOf" srcId="{1A721357-EB40-4F25-A295-BB7D3985D52D}" destId="{719F33DB-E857-4E8E-A4F1-B239EA5314DA}" srcOrd="4" destOrd="0" presId="urn:microsoft.com/office/officeart/2005/8/layout/default#1"/>
    <dgm:cxn modelId="{8651ABF6-3CE7-4E9D-9200-152F39FA04E8}" type="presParOf" srcId="{1A721357-EB40-4F25-A295-BB7D3985D52D}" destId="{B4C00B79-59D3-4851-932E-2EFC99CE18B1}" srcOrd="5" destOrd="0" presId="urn:microsoft.com/office/officeart/2005/8/layout/default#1"/>
    <dgm:cxn modelId="{45432CCB-6751-4692-B2D3-F139A51F7885}" type="presParOf" srcId="{1A721357-EB40-4F25-A295-BB7D3985D52D}" destId="{83C071C5-C628-4567-999A-B042593148EB}" srcOrd="6" destOrd="0" presId="urn:microsoft.com/office/officeart/2005/8/layout/default#1"/>
    <dgm:cxn modelId="{374E61EF-C4C6-48D7-9048-B50F2261AE75}" type="presParOf" srcId="{1A721357-EB40-4F25-A295-BB7D3985D52D}" destId="{0F7B1C50-E544-4F58-9EC4-708A9B404B56}" srcOrd="7" destOrd="0" presId="urn:microsoft.com/office/officeart/2005/8/layout/default#1"/>
    <dgm:cxn modelId="{FFB71A5F-E9C9-4BBF-949C-1BBBDAD8630C}" type="presParOf" srcId="{1A721357-EB40-4F25-A295-BB7D3985D52D}" destId="{174BEB6C-AC3C-4292-8EAA-E76CE230EBAF}" srcOrd="8" destOrd="0" presId="urn:microsoft.com/office/officeart/2005/8/layout/default#1"/>
    <dgm:cxn modelId="{3655816C-E49F-432E-9758-796E463CF66E}" type="presParOf" srcId="{1A721357-EB40-4F25-A295-BB7D3985D52D}" destId="{4B1BFD84-EA76-4529-B581-8B2F5C504F4E}" srcOrd="9" destOrd="0" presId="urn:microsoft.com/office/officeart/2005/8/layout/default#1"/>
    <dgm:cxn modelId="{53B07FFC-F8DE-49AF-8C90-D766DD849D6C}" type="presParOf" srcId="{1A721357-EB40-4F25-A295-BB7D3985D52D}" destId="{E60EAE1D-2DD6-49DE-9D94-76932CBCCFE8}" srcOrd="10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F5EA01-666E-4C7B-9DF2-014C65B4FFB5}" type="doc">
      <dgm:prSet loTypeId="urn:microsoft.com/office/officeart/2005/8/layout/default#3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E1CF77B-6CFB-43E6-B36C-D6DB62209A98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СИЛЬНЫЕ СТОРОНЫ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Территория района находится в пределах двух почвенно-климатических зон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Наличие земельных ресурсов для развития сельскохозяйственного производства.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Наличие трудовых ресурсов.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Наличие развитой инфраструктуры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Построена  новая поликлиника, с современным медицинским оборудованием на 400 посещений в смену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Реализация проектов модернизации системы образования (получение нового оборудования, укрепление материально-технической базы, повышение квалификации педагогов)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27D2141-5806-484D-BC45-2618B7E8D7F3}" type="parTrans" cxnId="{9232B957-D1FA-46D1-91F0-9B3B7E77270B}">
      <dgm:prSet/>
      <dgm:spPr/>
      <dgm:t>
        <a:bodyPr/>
        <a:lstStyle/>
        <a:p>
          <a:endParaRPr lang="ru-RU"/>
        </a:p>
      </dgm:t>
    </dgm:pt>
    <dgm:pt modelId="{EC61B30C-62C9-4A9A-BFDA-C549ABB7F232}" type="sibTrans" cxnId="{9232B957-D1FA-46D1-91F0-9B3B7E77270B}">
      <dgm:prSet/>
      <dgm:spPr/>
      <dgm:t>
        <a:bodyPr/>
        <a:lstStyle/>
        <a:p>
          <a:endParaRPr lang="ru-RU"/>
        </a:p>
      </dgm:t>
    </dgm:pt>
    <dgm:pt modelId="{E7E4EF83-1D77-4367-B888-946636638229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ВОЗМОЖНОСТИ</a:t>
          </a:r>
        </a:p>
        <a:p>
          <a:pPr algn="l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Благоприятные природно - климатические условия создают все предпосылки для развития туризма в районе 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Район представляет собой район аграрного типа. Сельское хозяйство является важнейшей, базовой сферой хозяйственного комплекса Базарно-Карабулакского   муниципального района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Повышение эффективности использования земельного фонда Возрождение мелиоративной системы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Развитие мясного животноводства, получение высококачественной, экологически чистой продукции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Территория Базарно-Карабулакского района обладает природными и культурными ресурсами для развития туризма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4E77B1-DCFA-49F0-8D19-5788F2986D76}" type="parTrans" cxnId="{064C6F93-2C99-4405-8B1B-FA582E081985}">
      <dgm:prSet/>
      <dgm:spPr/>
      <dgm:t>
        <a:bodyPr/>
        <a:lstStyle/>
        <a:p>
          <a:endParaRPr lang="ru-RU"/>
        </a:p>
      </dgm:t>
    </dgm:pt>
    <dgm:pt modelId="{6A0F1630-FFCF-4324-B662-82EC12A00375}" type="sibTrans" cxnId="{064C6F93-2C99-4405-8B1B-FA582E081985}">
      <dgm:prSet/>
      <dgm:spPr/>
      <dgm:t>
        <a:bodyPr/>
        <a:lstStyle/>
        <a:p>
          <a:endParaRPr lang="ru-RU"/>
        </a:p>
      </dgm:t>
    </dgm:pt>
    <dgm:pt modelId="{290FE7B2-B93B-4F6D-A6D1-0FB50842A7B5}">
      <dgm:prSet phldrT="[Текст]"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УГРОЗЫ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Возможность возникновения на территории района различных видов чрезвычайных ситуаций природного характера: засухи, весенние заморозки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Сокращение трудоспособного населения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Отток квалифицированных кадров в другие регионы</a:t>
          </a:r>
        </a:p>
        <a:p>
          <a:pPr algn="l"/>
          <a:r>
            <a:rPr lang="ru-RU" dirty="0" smtClean="0">
              <a:latin typeface="Times New Roman" pitchFamily="18" charset="0"/>
              <a:cs typeface="Times New Roman" pitchFamily="18" charset="0"/>
            </a:rPr>
            <a:t>Старение населения, сокращение притока молодежи в трудоспособные возрастные группы.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ED1179-48A7-43DC-A189-2A7210301B37}" type="parTrans" cxnId="{CCFF0075-3F25-4C4F-A735-E5EB3E0736D8}">
      <dgm:prSet/>
      <dgm:spPr/>
      <dgm:t>
        <a:bodyPr/>
        <a:lstStyle/>
        <a:p>
          <a:endParaRPr lang="ru-RU"/>
        </a:p>
      </dgm:t>
    </dgm:pt>
    <dgm:pt modelId="{DE35CC79-1BCE-41CB-8882-468E0C9F0E53}" type="sibTrans" cxnId="{CCFF0075-3F25-4C4F-A735-E5EB3E0736D8}">
      <dgm:prSet/>
      <dgm:spPr/>
      <dgm:t>
        <a:bodyPr/>
        <a:lstStyle/>
        <a:p>
          <a:endParaRPr lang="ru-RU"/>
        </a:p>
      </dgm:t>
    </dgm:pt>
    <dgm:pt modelId="{63BC3B8C-39E8-450C-8E27-DFD0A42A8C22}">
      <dgm:prSet/>
      <dgm:spPr/>
      <dgm:t>
        <a:bodyPr/>
        <a:lstStyle/>
        <a:p>
          <a:pPr algn="ctr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СЛАБЫЕ СТОРОНЫ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Значительная удаленность от областного центра  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Обеспеченность водой за счет подземных источников носит не повсеместный, ограниченный характер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крупных предприятий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крупных специализированных строительных организаций и инвесторов для застройки территории.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Недостаточная обеспеченность врачами и средними медработниками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численности населения.</a:t>
          </a:r>
        </a:p>
        <a:p>
          <a:pPr algn="l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Миграционный отток населения</a:t>
          </a:r>
        </a:p>
      </dgm:t>
    </dgm:pt>
    <dgm:pt modelId="{D7BB01AF-17FF-4292-9D78-BFFC6BA4E5BB}" type="parTrans" cxnId="{15DDBCF0-AF50-4010-9EA1-B8259118198C}">
      <dgm:prSet/>
      <dgm:spPr/>
      <dgm:t>
        <a:bodyPr/>
        <a:lstStyle/>
        <a:p>
          <a:endParaRPr lang="ru-RU"/>
        </a:p>
      </dgm:t>
    </dgm:pt>
    <dgm:pt modelId="{771DD8D2-8212-46D3-B9F8-AFEB1B11B8B9}" type="sibTrans" cxnId="{15DDBCF0-AF50-4010-9EA1-B8259118198C}">
      <dgm:prSet/>
      <dgm:spPr/>
      <dgm:t>
        <a:bodyPr/>
        <a:lstStyle/>
        <a:p>
          <a:endParaRPr lang="ru-RU"/>
        </a:p>
      </dgm:t>
    </dgm:pt>
    <dgm:pt modelId="{0BD347E3-353A-454B-86FE-2248632E93F3}" type="pres">
      <dgm:prSet presAssocID="{06F5EA01-666E-4C7B-9DF2-014C65B4FF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3375ED5-78E1-4634-9891-09B9BF5E0342}" type="pres">
      <dgm:prSet presAssocID="{6E1CF77B-6CFB-43E6-B36C-D6DB62209A98}" presName="node" presStyleLbl="node1" presStyleIdx="0" presStyleCnt="4" custScaleX="109887" custScaleY="109888" custLinFactNeighborX="908" custLinFactNeighborY="-96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121A2-CBAE-46AB-BB03-C55719C232D7}" type="pres">
      <dgm:prSet presAssocID="{EC61B30C-62C9-4A9A-BFDA-C549ABB7F232}" presName="sibTrans" presStyleCnt="0"/>
      <dgm:spPr/>
    </dgm:pt>
    <dgm:pt modelId="{7E0369D5-E997-4D3A-9BED-3CF8D05D7946}" type="pres">
      <dgm:prSet presAssocID="{63BC3B8C-39E8-450C-8E27-DFD0A42A8C22}" presName="node" presStyleLbl="node1" presStyleIdx="1" presStyleCnt="4" custScaleX="111411" custScaleY="109109" custLinFactNeighborX="-1401" custLinFactNeighborY="-69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7DAAAD-9428-46D7-8774-ABBAEC1B39C3}" type="pres">
      <dgm:prSet presAssocID="{771DD8D2-8212-46D3-B9F8-AFEB1B11B8B9}" presName="sibTrans" presStyleCnt="0"/>
      <dgm:spPr/>
    </dgm:pt>
    <dgm:pt modelId="{9127C8BC-0D77-4F77-993C-64C21CC9882E}" type="pres">
      <dgm:prSet presAssocID="{E7E4EF83-1D77-4367-B888-946636638229}" presName="node" presStyleLbl="node1" presStyleIdx="2" presStyleCnt="4" custScaleX="108172" custScaleY="116170" custLinFactNeighborX="350" custLinFactNeighborY="-124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6CAF9E-62F6-4A0E-ADD7-F57719E9ECB2}" type="pres">
      <dgm:prSet presAssocID="{6A0F1630-FFCF-4324-B662-82EC12A00375}" presName="sibTrans" presStyleCnt="0"/>
      <dgm:spPr/>
    </dgm:pt>
    <dgm:pt modelId="{214623CA-345F-4927-A52E-7E7EBC73A647}" type="pres">
      <dgm:prSet presAssocID="{290FE7B2-B93B-4F6D-A6D1-0FB50842A7B5}" presName="node" presStyleLbl="node1" presStyleIdx="3" presStyleCnt="4" custScaleX="111415" custScaleY="115871" custLinFactNeighborX="1326" custLinFactNeighborY="-13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5DDBCF0-AF50-4010-9EA1-B8259118198C}" srcId="{06F5EA01-666E-4C7B-9DF2-014C65B4FFB5}" destId="{63BC3B8C-39E8-450C-8E27-DFD0A42A8C22}" srcOrd="1" destOrd="0" parTransId="{D7BB01AF-17FF-4292-9D78-BFFC6BA4E5BB}" sibTransId="{771DD8D2-8212-46D3-B9F8-AFEB1B11B8B9}"/>
    <dgm:cxn modelId="{7B01454D-7A21-48B7-BD78-536C616C37B4}" type="presOf" srcId="{E7E4EF83-1D77-4367-B888-946636638229}" destId="{9127C8BC-0D77-4F77-993C-64C21CC9882E}" srcOrd="0" destOrd="0" presId="urn:microsoft.com/office/officeart/2005/8/layout/default#3"/>
    <dgm:cxn modelId="{F816E795-0BE4-4844-93EE-F645D4F3E1EF}" type="presOf" srcId="{6E1CF77B-6CFB-43E6-B36C-D6DB62209A98}" destId="{A3375ED5-78E1-4634-9891-09B9BF5E0342}" srcOrd="0" destOrd="0" presId="urn:microsoft.com/office/officeart/2005/8/layout/default#3"/>
    <dgm:cxn modelId="{CCFF0075-3F25-4C4F-A735-E5EB3E0736D8}" srcId="{06F5EA01-666E-4C7B-9DF2-014C65B4FFB5}" destId="{290FE7B2-B93B-4F6D-A6D1-0FB50842A7B5}" srcOrd="3" destOrd="0" parTransId="{37ED1179-48A7-43DC-A189-2A7210301B37}" sibTransId="{DE35CC79-1BCE-41CB-8882-468E0C9F0E53}"/>
    <dgm:cxn modelId="{064C6F93-2C99-4405-8B1B-FA582E081985}" srcId="{06F5EA01-666E-4C7B-9DF2-014C65B4FFB5}" destId="{E7E4EF83-1D77-4367-B888-946636638229}" srcOrd="2" destOrd="0" parTransId="{FE4E77B1-DCFA-49F0-8D19-5788F2986D76}" sibTransId="{6A0F1630-FFCF-4324-B662-82EC12A00375}"/>
    <dgm:cxn modelId="{3B4D4BF2-CB67-4B87-990F-4F515D63F2CB}" type="presOf" srcId="{63BC3B8C-39E8-450C-8E27-DFD0A42A8C22}" destId="{7E0369D5-E997-4D3A-9BED-3CF8D05D7946}" srcOrd="0" destOrd="0" presId="urn:microsoft.com/office/officeart/2005/8/layout/default#3"/>
    <dgm:cxn modelId="{4F4AADAC-9A30-44F3-9305-C2750F8A9F5E}" type="presOf" srcId="{06F5EA01-666E-4C7B-9DF2-014C65B4FFB5}" destId="{0BD347E3-353A-454B-86FE-2248632E93F3}" srcOrd="0" destOrd="0" presId="urn:microsoft.com/office/officeart/2005/8/layout/default#3"/>
    <dgm:cxn modelId="{F9E1F734-AA36-48AF-934B-162738208626}" type="presOf" srcId="{290FE7B2-B93B-4F6D-A6D1-0FB50842A7B5}" destId="{214623CA-345F-4927-A52E-7E7EBC73A647}" srcOrd="0" destOrd="0" presId="urn:microsoft.com/office/officeart/2005/8/layout/default#3"/>
    <dgm:cxn modelId="{9232B957-D1FA-46D1-91F0-9B3B7E77270B}" srcId="{06F5EA01-666E-4C7B-9DF2-014C65B4FFB5}" destId="{6E1CF77B-6CFB-43E6-B36C-D6DB62209A98}" srcOrd="0" destOrd="0" parTransId="{827D2141-5806-484D-BC45-2618B7E8D7F3}" sibTransId="{EC61B30C-62C9-4A9A-BFDA-C549ABB7F232}"/>
    <dgm:cxn modelId="{02059554-9BA6-4A30-B1D6-21CE2B27731B}" type="presParOf" srcId="{0BD347E3-353A-454B-86FE-2248632E93F3}" destId="{A3375ED5-78E1-4634-9891-09B9BF5E0342}" srcOrd="0" destOrd="0" presId="urn:microsoft.com/office/officeart/2005/8/layout/default#3"/>
    <dgm:cxn modelId="{7BFA9B93-B4D4-45A3-BF86-8BAFFB4AB924}" type="presParOf" srcId="{0BD347E3-353A-454B-86FE-2248632E93F3}" destId="{DBA121A2-CBAE-46AB-BB03-C55719C232D7}" srcOrd="1" destOrd="0" presId="urn:microsoft.com/office/officeart/2005/8/layout/default#3"/>
    <dgm:cxn modelId="{0E41A4EE-A921-402D-9926-C791B7609EF2}" type="presParOf" srcId="{0BD347E3-353A-454B-86FE-2248632E93F3}" destId="{7E0369D5-E997-4D3A-9BED-3CF8D05D7946}" srcOrd="2" destOrd="0" presId="urn:microsoft.com/office/officeart/2005/8/layout/default#3"/>
    <dgm:cxn modelId="{898BF536-6B0C-4B0C-8F1E-27E489462575}" type="presParOf" srcId="{0BD347E3-353A-454B-86FE-2248632E93F3}" destId="{967DAAAD-9428-46D7-8774-ABBAEC1B39C3}" srcOrd="3" destOrd="0" presId="urn:microsoft.com/office/officeart/2005/8/layout/default#3"/>
    <dgm:cxn modelId="{7C773B10-98B0-4AA4-B007-C60B71A79D1D}" type="presParOf" srcId="{0BD347E3-353A-454B-86FE-2248632E93F3}" destId="{9127C8BC-0D77-4F77-993C-64C21CC9882E}" srcOrd="4" destOrd="0" presId="urn:microsoft.com/office/officeart/2005/8/layout/default#3"/>
    <dgm:cxn modelId="{EFC8F24F-C72F-4F14-A5FB-951491112FC9}" type="presParOf" srcId="{0BD347E3-353A-454B-86FE-2248632E93F3}" destId="{656CAF9E-62F6-4A0E-ADD7-F57719E9ECB2}" srcOrd="5" destOrd="0" presId="urn:microsoft.com/office/officeart/2005/8/layout/default#3"/>
    <dgm:cxn modelId="{3F38B2CF-9B6E-4059-9CA7-75FA08EB99F3}" type="presParOf" srcId="{0BD347E3-353A-454B-86FE-2248632E93F3}" destId="{214623CA-345F-4927-A52E-7E7EBC73A647}" srcOrd="6" destOrd="0" presId="urn:microsoft.com/office/officeart/2005/8/layout/default#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D499BA-0660-4BB5-A167-8093A5675F9D}" type="doc">
      <dgm:prSet loTypeId="urn:microsoft.com/office/officeart/2005/8/layout/vList2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32E802A-D2D8-46AA-A308-72FBF861E6FA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Базарно-Карабулакский муниципальный район представляет собой район аграрного типа. Сельское хозяйство является важнейшей, базовой сферой хозяйственного комплекса Базарно-Карабулакского   муниципального района.</a:t>
          </a:r>
          <a:endParaRPr lang="ru-RU" sz="1700" dirty="0">
            <a:latin typeface="Times New Roman" pitchFamily="18" charset="0"/>
            <a:cs typeface="Times New Roman" pitchFamily="18" charset="0"/>
          </a:endParaRPr>
        </a:p>
      </dgm:t>
    </dgm:pt>
    <dgm:pt modelId="{D376FCB6-0DEE-47A6-9945-C6CBC8F6F4CF}" type="parTrans" cxnId="{26331F63-566D-42A7-B88B-F1AA9246D0A5}">
      <dgm:prSet/>
      <dgm:spPr/>
      <dgm:t>
        <a:bodyPr/>
        <a:lstStyle/>
        <a:p>
          <a:endParaRPr lang="ru-RU"/>
        </a:p>
      </dgm:t>
    </dgm:pt>
    <dgm:pt modelId="{4CFF2504-7549-430E-A939-EC2E86E82135}" type="sibTrans" cxnId="{26331F63-566D-42A7-B88B-F1AA9246D0A5}">
      <dgm:prSet/>
      <dgm:spPr/>
      <dgm:t>
        <a:bodyPr/>
        <a:lstStyle/>
        <a:p>
          <a:endParaRPr lang="ru-RU"/>
        </a:p>
      </dgm:t>
    </dgm:pt>
    <dgm:pt modelId="{78F116BD-FBC4-4B94-B7D9-7AB5261F6606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Промышленность является вспомогательной отраслью экономики района и представлена предприятиями пищевой промышленности, промышленности строительных материалов, цехами по переработке сельскохозяйственного сырья.</a:t>
          </a:r>
          <a:endParaRPr lang="ru-RU" sz="1700" dirty="0">
            <a:latin typeface="Times New Roman" pitchFamily="18" charset="0"/>
            <a:cs typeface="Times New Roman" pitchFamily="18" charset="0"/>
          </a:endParaRPr>
        </a:p>
      </dgm:t>
    </dgm:pt>
    <dgm:pt modelId="{A20B9040-2C91-44F2-9556-CAB01763F1D1}" type="parTrans" cxnId="{10C02F8F-E7DD-484C-AF5E-2CA52ACEB89F}">
      <dgm:prSet/>
      <dgm:spPr/>
      <dgm:t>
        <a:bodyPr/>
        <a:lstStyle/>
        <a:p>
          <a:endParaRPr lang="ru-RU"/>
        </a:p>
      </dgm:t>
    </dgm:pt>
    <dgm:pt modelId="{5E72E2AA-63D5-4C01-B21D-6D499CEA48CA}" type="sibTrans" cxnId="{10C02F8F-E7DD-484C-AF5E-2CA52ACEB89F}">
      <dgm:prSet/>
      <dgm:spPr/>
      <dgm:t>
        <a:bodyPr/>
        <a:lstStyle/>
        <a:p>
          <a:endParaRPr lang="ru-RU"/>
        </a:p>
      </dgm:t>
    </dgm:pt>
    <dgm:pt modelId="{63042D23-DB92-4E14-81A5-BFA5547E4F50}">
      <dgm:prSet phldrT="[Текст]" custT="1"/>
      <dgm:spPr/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</a:t>
          </a:r>
          <a:r>
            <a:rPr lang="ru-RU" sz="1700" dirty="0" smtClean="0">
              <a:latin typeface="Times New Roman" pitchFamily="18" charset="0"/>
              <a:cs typeface="Times New Roman" pitchFamily="18" charset="0"/>
            </a:rPr>
            <a:t>Так же район является одним из наиболее живописных и привлекательных для отдыха и туризма лесостепных районов Саратовской области. </a:t>
          </a:r>
          <a:endParaRPr lang="ru-RU" sz="1700" dirty="0">
            <a:latin typeface="Times New Roman" pitchFamily="18" charset="0"/>
            <a:cs typeface="Times New Roman" pitchFamily="18" charset="0"/>
          </a:endParaRPr>
        </a:p>
      </dgm:t>
    </dgm:pt>
    <dgm:pt modelId="{5CA29EA6-AF8F-4324-AA86-D8CA46792E2C}" type="parTrans" cxnId="{640BCCAD-B4E9-421B-9486-49E1B288D3A5}">
      <dgm:prSet/>
      <dgm:spPr/>
      <dgm:t>
        <a:bodyPr/>
        <a:lstStyle/>
        <a:p>
          <a:endParaRPr lang="ru-RU"/>
        </a:p>
      </dgm:t>
    </dgm:pt>
    <dgm:pt modelId="{836588CD-C4D2-445D-9DB8-9B02226A294C}" type="sibTrans" cxnId="{640BCCAD-B4E9-421B-9486-49E1B288D3A5}">
      <dgm:prSet/>
      <dgm:spPr/>
      <dgm:t>
        <a:bodyPr/>
        <a:lstStyle/>
        <a:p>
          <a:endParaRPr lang="ru-RU"/>
        </a:p>
      </dgm:t>
    </dgm:pt>
    <dgm:pt modelId="{6C9E0E7B-A2E9-4E5A-A99C-250EF8BD5FD4}" type="pres">
      <dgm:prSet presAssocID="{87D499BA-0660-4BB5-A167-8093A5675F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C1572F-70FA-42D5-AE58-840DD62C2F0C}" type="pres">
      <dgm:prSet presAssocID="{832E802A-D2D8-46AA-A308-72FBF861E6FA}" presName="parentText" presStyleLbl="node1" presStyleIdx="0" presStyleCnt="3" custLinFactY="-1779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33B28C-ACCF-4262-B6B1-D9657D194148}" type="pres">
      <dgm:prSet presAssocID="{4CFF2504-7549-430E-A939-EC2E86E82135}" presName="spacer" presStyleCnt="0"/>
      <dgm:spPr/>
    </dgm:pt>
    <dgm:pt modelId="{F4CF4235-04EC-48FB-8C89-9300FA423209}" type="pres">
      <dgm:prSet presAssocID="{78F116BD-FBC4-4B94-B7D9-7AB5261F6606}" presName="parentText" presStyleLbl="node1" presStyleIdx="1" presStyleCnt="3" custScaleY="82860" custLinFactY="-204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A50CEE-7EEE-44DA-BB94-3D538EA3270B}" type="pres">
      <dgm:prSet presAssocID="{5E72E2AA-63D5-4C01-B21D-6D499CEA48CA}" presName="spacer" presStyleCnt="0"/>
      <dgm:spPr/>
    </dgm:pt>
    <dgm:pt modelId="{FD3AF7D9-DAD2-4139-A63D-BC293854285A}" type="pres">
      <dgm:prSet presAssocID="{63042D23-DB92-4E14-81A5-BFA5547E4F50}" presName="parentText" presStyleLbl="node1" presStyleIdx="2" presStyleCnt="3" custScaleY="81875" custLinFactNeighborY="-848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C02F8F-E7DD-484C-AF5E-2CA52ACEB89F}" srcId="{87D499BA-0660-4BB5-A167-8093A5675F9D}" destId="{78F116BD-FBC4-4B94-B7D9-7AB5261F6606}" srcOrd="1" destOrd="0" parTransId="{A20B9040-2C91-44F2-9556-CAB01763F1D1}" sibTransId="{5E72E2AA-63D5-4C01-B21D-6D499CEA48CA}"/>
    <dgm:cxn modelId="{121DCF2A-FCB1-4CC2-A9A4-C0D779A85861}" type="presOf" srcId="{87D499BA-0660-4BB5-A167-8093A5675F9D}" destId="{6C9E0E7B-A2E9-4E5A-A99C-250EF8BD5FD4}" srcOrd="0" destOrd="0" presId="urn:microsoft.com/office/officeart/2005/8/layout/vList2"/>
    <dgm:cxn modelId="{06E815B2-98C8-4E54-8908-408FE67D306C}" type="presOf" srcId="{78F116BD-FBC4-4B94-B7D9-7AB5261F6606}" destId="{F4CF4235-04EC-48FB-8C89-9300FA423209}" srcOrd="0" destOrd="0" presId="urn:microsoft.com/office/officeart/2005/8/layout/vList2"/>
    <dgm:cxn modelId="{2AC3A8BD-9025-440C-9ECD-42FDBD5F64BC}" type="presOf" srcId="{63042D23-DB92-4E14-81A5-BFA5547E4F50}" destId="{FD3AF7D9-DAD2-4139-A63D-BC293854285A}" srcOrd="0" destOrd="0" presId="urn:microsoft.com/office/officeart/2005/8/layout/vList2"/>
    <dgm:cxn modelId="{640BCCAD-B4E9-421B-9486-49E1B288D3A5}" srcId="{87D499BA-0660-4BB5-A167-8093A5675F9D}" destId="{63042D23-DB92-4E14-81A5-BFA5547E4F50}" srcOrd="2" destOrd="0" parTransId="{5CA29EA6-AF8F-4324-AA86-D8CA46792E2C}" sibTransId="{836588CD-C4D2-445D-9DB8-9B02226A294C}"/>
    <dgm:cxn modelId="{BD4D3A63-CF87-45AF-ABC2-3870701F2683}" type="presOf" srcId="{832E802A-D2D8-46AA-A308-72FBF861E6FA}" destId="{84C1572F-70FA-42D5-AE58-840DD62C2F0C}" srcOrd="0" destOrd="0" presId="urn:microsoft.com/office/officeart/2005/8/layout/vList2"/>
    <dgm:cxn modelId="{26331F63-566D-42A7-B88B-F1AA9246D0A5}" srcId="{87D499BA-0660-4BB5-A167-8093A5675F9D}" destId="{832E802A-D2D8-46AA-A308-72FBF861E6FA}" srcOrd="0" destOrd="0" parTransId="{D376FCB6-0DEE-47A6-9945-C6CBC8F6F4CF}" sibTransId="{4CFF2504-7549-430E-A939-EC2E86E82135}"/>
    <dgm:cxn modelId="{B2A9BFB8-36C9-40F5-A4CD-2588D2BC7B0B}" type="presParOf" srcId="{6C9E0E7B-A2E9-4E5A-A99C-250EF8BD5FD4}" destId="{84C1572F-70FA-42D5-AE58-840DD62C2F0C}" srcOrd="0" destOrd="0" presId="urn:microsoft.com/office/officeart/2005/8/layout/vList2"/>
    <dgm:cxn modelId="{62327477-EF2C-4ECF-9542-FA2B20D8151B}" type="presParOf" srcId="{6C9E0E7B-A2E9-4E5A-A99C-250EF8BD5FD4}" destId="{C233B28C-ACCF-4262-B6B1-D9657D194148}" srcOrd="1" destOrd="0" presId="urn:microsoft.com/office/officeart/2005/8/layout/vList2"/>
    <dgm:cxn modelId="{3E1D73E0-D4D5-4B3A-9155-9987787C3DAF}" type="presParOf" srcId="{6C9E0E7B-A2E9-4E5A-A99C-250EF8BD5FD4}" destId="{F4CF4235-04EC-48FB-8C89-9300FA423209}" srcOrd="2" destOrd="0" presId="urn:microsoft.com/office/officeart/2005/8/layout/vList2"/>
    <dgm:cxn modelId="{D39238C1-39CF-4DAC-8D0F-8BBE26AA5B00}" type="presParOf" srcId="{6C9E0E7B-A2E9-4E5A-A99C-250EF8BD5FD4}" destId="{FCA50CEE-7EEE-44DA-BB94-3D538EA3270B}" srcOrd="3" destOrd="0" presId="urn:microsoft.com/office/officeart/2005/8/layout/vList2"/>
    <dgm:cxn modelId="{D968B0E4-C1B5-4D02-8633-4B233A030415}" type="presParOf" srcId="{6C9E0E7B-A2E9-4E5A-A99C-250EF8BD5FD4}" destId="{FD3AF7D9-DAD2-4139-A63D-BC293854285A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1A4C75-CD9E-4EDA-813B-C267E72A9B57}" type="doc">
      <dgm:prSet loTypeId="urn:microsoft.com/office/officeart/2005/8/layout/hList3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091EC06-7C2F-4D24-A4EF-B70A7654A09C}">
      <dgm:prSet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Поэтому основными направлениями инвестиционного развития района  являются: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8606CEA-3E4C-4097-B240-8B21C153D3F9}" type="parTrans" cxnId="{D05EE66D-A955-4C88-BC26-BDC269B2FC8C}">
      <dgm:prSet/>
      <dgm:spPr/>
      <dgm:t>
        <a:bodyPr/>
        <a:lstStyle/>
        <a:p>
          <a:endParaRPr lang="ru-RU"/>
        </a:p>
      </dgm:t>
    </dgm:pt>
    <dgm:pt modelId="{24B35EE4-6D24-41E8-A9F9-5285D2FD15C7}" type="sibTrans" cxnId="{D05EE66D-A955-4C88-BC26-BDC269B2FC8C}">
      <dgm:prSet/>
      <dgm:spPr/>
      <dgm:t>
        <a:bodyPr/>
        <a:lstStyle/>
        <a:p>
          <a:endParaRPr lang="ru-RU"/>
        </a:p>
      </dgm:t>
    </dgm:pt>
    <dgm:pt modelId="{6689C555-2A81-4931-B38A-C9F9DBD428E6}">
      <dgm:prSet phldrT="[Текст]" custT="1"/>
      <dgm:spPr/>
      <dgm:t>
        <a:bodyPr/>
        <a:lstStyle/>
        <a:p>
          <a:r>
            <a:rPr lang="ru-RU" sz="2400" b="0" i="1" dirty="0" smtClean="0">
              <a:latin typeface="Times New Roman" pitchFamily="18" charset="0"/>
              <a:cs typeface="Times New Roman" pitchFamily="18" charset="0"/>
            </a:rPr>
            <a:t>сельское хозяйство</a:t>
          </a:r>
          <a:endParaRPr lang="ru-RU" sz="2400" b="0" i="1" dirty="0">
            <a:latin typeface="Times New Roman" pitchFamily="18" charset="0"/>
            <a:cs typeface="Times New Roman" pitchFamily="18" charset="0"/>
          </a:endParaRPr>
        </a:p>
      </dgm:t>
    </dgm:pt>
    <dgm:pt modelId="{5892A8D5-C7E0-44AC-B0EA-01B3A56891B2}" type="parTrans" cxnId="{153D6BB7-7025-479E-9799-2BEA71EFCEB5}">
      <dgm:prSet/>
      <dgm:spPr/>
      <dgm:t>
        <a:bodyPr/>
        <a:lstStyle/>
        <a:p>
          <a:endParaRPr lang="ru-RU"/>
        </a:p>
      </dgm:t>
    </dgm:pt>
    <dgm:pt modelId="{8EB0A6D2-D10E-461B-98CF-DEAB5A0A6342}" type="sibTrans" cxnId="{153D6BB7-7025-479E-9799-2BEA71EFCEB5}">
      <dgm:prSet/>
      <dgm:spPr/>
      <dgm:t>
        <a:bodyPr/>
        <a:lstStyle/>
        <a:p>
          <a:endParaRPr lang="ru-RU"/>
        </a:p>
      </dgm:t>
    </dgm:pt>
    <dgm:pt modelId="{AE9B3861-C7D1-4CC8-B45B-A61D8EFDAC88}">
      <dgm:prSet phldrT="[Текст]" custT="1"/>
      <dgm:spPr/>
      <dgm:t>
        <a:bodyPr/>
        <a:lstStyle/>
        <a:p>
          <a:r>
            <a:rPr lang="ru-RU" sz="2800" i="1" dirty="0" smtClean="0">
              <a:latin typeface="Times New Roman" pitchFamily="18" charset="0"/>
              <a:cs typeface="Times New Roman" pitchFamily="18" charset="0"/>
            </a:rPr>
            <a:t>туризм</a:t>
          </a:r>
          <a:endParaRPr lang="ru-RU" sz="2800" i="1" dirty="0">
            <a:latin typeface="Times New Roman" pitchFamily="18" charset="0"/>
            <a:cs typeface="Times New Roman" pitchFamily="18" charset="0"/>
          </a:endParaRPr>
        </a:p>
      </dgm:t>
    </dgm:pt>
    <dgm:pt modelId="{88F4B1E0-ACBB-4668-AA1E-FAD603029913}" type="parTrans" cxnId="{7078FA1F-7E12-4C54-B448-93A29FD2A2C6}">
      <dgm:prSet/>
      <dgm:spPr/>
      <dgm:t>
        <a:bodyPr/>
        <a:lstStyle/>
        <a:p>
          <a:endParaRPr lang="ru-RU"/>
        </a:p>
      </dgm:t>
    </dgm:pt>
    <dgm:pt modelId="{387551FA-F667-45FB-9F98-1AB870206B95}" type="sibTrans" cxnId="{7078FA1F-7E12-4C54-B448-93A29FD2A2C6}">
      <dgm:prSet/>
      <dgm:spPr/>
      <dgm:t>
        <a:bodyPr/>
        <a:lstStyle/>
        <a:p>
          <a:endParaRPr lang="ru-RU"/>
        </a:p>
      </dgm:t>
    </dgm:pt>
    <dgm:pt modelId="{A4EBA748-4924-45C3-8730-DA3F438A74F1}" type="pres">
      <dgm:prSet presAssocID="{2A1A4C75-CD9E-4EDA-813B-C267E72A9B5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67896D-DAA8-4F1A-B736-4EB1393F2DB2}" type="pres">
      <dgm:prSet presAssocID="{D091EC06-7C2F-4D24-A4EF-B70A7654A09C}" presName="roof" presStyleLbl="dkBgShp" presStyleIdx="0" presStyleCnt="2"/>
      <dgm:spPr/>
      <dgm:t>
        <a:bodyPr/>
        <a:lstStyle/>
        <a:p>
          <a:endParaRPr lang="ru-RU"/>
        </a:p>
      </dgm:t>
    </dgm:pt>
    <dgm:pt modelId="{429FED2F-2775-4527-B29F-F65F60E873F3}" type="pres">
      <dgm:prSet presAssocID="{D091EC06-7C2F-4D24-A4EF-B70A7654A09C}" presName="pillars" presStyleCnt="0"/>
      <dgm:spPr/>
    </dgm:pt>
    <dgm:pt modelId="{D45D6078-5857-48C7-BD60-247F0CF06D8E}" type="pres">
      <dgm:prSet presAssocID="{D091EC06-7C2F-4D24-A4EF-B70A7654A09C}" presName="pillar1" presStyleLbl="node1" presStyleIdx="0" presStyleCnt="2" custScaleX="73086" custScaleY="720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22FD3E-6ABB-4610-BF0E-B9A304A627B7}" type="pres">
      <dgm:prSet presAssocID="{AE9B3861-C7D1-4CC8-B45B-A61D8EFDAC88}" presName="pillarX" presStyleLbl="node1" presStyleIdx="1" presStyleCnt="2" custScaleX="73190" custScaleY="70101" custLinFactNeighborX="5" custLinFactNeighborY="82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101D36-5B4F-45A3-B200-6E211745F22C}" type="pres">
      <dgm:prSet presAssocID="{D091EC06-7C2F-4D24-A4EF-B70A7654A09C}" presName="base" presStyleLbl="dkBgShp" presStyleIdx="1" presStyleCnt="2"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</dgm:ptLst>
  <dgm:cxnLst>
    <dgm:cxn modelId="{7078FA1F-7E12-4C54-B448-93A29FD2A2C6}" srcId="{D091EC06-7C2F-4D24-A4EF-B70A7654A09C}" destId="{AE9B3861-C7D1-4CC8-B45B-A61D8EFDAC88}" srcOrd="1" destOrd="0" parTransId="{88F4B1E0-ACBB-4668-AA1E-FAD603029913}" sibTransId="{387551FA-F667-45FB-9F98-1AB870206B95}"/>
    <dgm:cxn modelId="{153D6BB7-7025-479E-9799-2BEA71EFCEB5}" srcId="{D091EC06-7C2F-4D24-A4EF-B70A7654A09C}" destId="{6689C555-2A81-4931-B38A-C9F9DBD428E6}" srcOrd="0" destOrd="0" parTransId="{5892A8D5-C7E0-44AC-B0EA-01B3A56891B2}" sibTransId="{8EB0A6D2-D10E-461B-98CF-DEAB5A0A6342}"/>
    <dgm:cxn modelId="{C9455FEB-D67D-459A-8366-C29D7273AFF1}" type="presOf" srcId="{AE9B3861-C7D1-4CC8-B45B-A61D8EFDAC88}" destId="{BF22FD3E-6ABB-4610-BF0E-B9A304A627B7}" srcOrd="0" destOrd="0" presId="urn:microsoft.com/office/officeart/2005/8/layout/hList3"/>
    <dgm:cxn modelId="{29B303D1-11D8-4B2A-92E4-CD3A7027ED2A}" type="presOf" srcId="{D091EC06-7C2F-4D24-A4EF-B70A7654A09C}" destId="{BA67896D-DAA8-4F1A-B736-4EB1393F2DB2}" srcOrd="0" destOrd="0" presId="urn:microsoft.com/office/officeart/2005/8/layout/hList3"/>
    <dgm:cxn modelId="{D05EE66D-A955-4C88-BC26-BDC269B2FC8C}" srcId="{2A1A4C75-CD9E-4EDA-813B-C267E72A9B57}" destId="{D091EC06-7C2F-4D24-A4EF-B70A7654A09C}" srcOrd="0" destOrd="0" parTransId="{A8606CEA-3E4C-4097-B240-8B21C153D3F9}" sibTransId="{24B35EE4-6D24-41E8-A9F9-5285D2FD15C7}"/>
    <dgm:cxn modelId="{4727354A-78E0-4A54-AD8B-E0487CC5490E}" type="presOf" srcId="{2A1A4C75-CD9E-4EDA-813B-C267E72A9B57}" destId="{A4EBA748-4924-45C3-8730-DA3F438A74F1}" srcOrd="0" destOrd="0" presId="urn:microsoft.com/office/officeart/2005/8/layout/hList3"/>
    <dgm:cxn modelId="{E0DAEEC7-E821-458B-879C-EB0C8EF2A33E}" type="presOf" srcId="{6689C555-2A81-4931-B38A-C9F9DBD428E6}" destId="{D45D6078-5857-48C7-BD60-247F0CF06D8E}" srcOrd="0" destOrd="0" presId="urn:microsoft.com/office/officeart/2005/8/layout/hList3"/>
    <dgm:cxn modelId="{EF664A1D-1DB5-41BA-B769-8938F2846E07}" type="presParOf" srcId="{A4EBA748-4924-45C3-8730-DA3F438A74F1}" destId="{BA67896D-DAA8-4F1A-B736-4EB1393F2DB2}" srcOrd="0" destOrd="0" presId="urn:microsoft.com/office/officeart/2005/8/layout/hList3"/>
    <dgm:cxn modelId="{283752C1-4E8F-4700-822E-2BF5FFF55CCE}" type="presParOf" srcId="{A4EBA748-4924-45C3-8730-DA3F438A74F1}" destId="{429FED2F-2775-4527-B29F-F65F60E873F3}" srcOrd="1" destOrd="0" presId="urn:microsoft.com/office/officeart/2005/8/layout/hList3"/>
    <dgm:cxn modelId="{762D8E4A-A61B-4637-873F-DEC8DDF99B6D}" type="presParOf" srcId="{429FED2F-2775-4527-B29F-F65F60E873F3}" destId="{D45D6078-5857-48C7-BD60-247F0CF06D8E}" srcOrd="0" destOrd="0" presId="urn:microsoft.com/office/officeart/2005/8/layout/hList3"/>
    <dgm:cxn modelId="{6F69FE17-A851-40A9-9E04-42B2153045C4}" type="presParOf" srcId="{429FED2F-2775-4527-B29F-F65F60E873F3}" destId="{BF22FD3E-6ABB-4610-BF0E-B9A304A627B7}" srcOrd="1" destOrd="0" presId="urn:microsoft.com/office/officeart/2005/8/layout/hList3"/>
    <dgm:cxn modelId="{0E969C9F-9F3A-40E8-ABD0-9F3224374253}" type="presParOf" srcId="{A4EBA748-4924-45C3-8730-DA3F438A74F1}" destId="{1F101D36-5B4F-45A3-B200-6E211745F22C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D1A5D37-DB42-4EA6-A9D9-02E1C34B44F6}" type="doc">
      <dgm:prSet loTypeId="urn:microsoft.com/office/officeart/2005/8/layout/vList2" loCatId="list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C9EE70C-F20B-43D0-9B4F-D9B0F9046D16}">
      <dgm:prSet phldrT="[Текст]"/>
      <dgm:spPr/>
      <dgm:t>
        <a:bodyPr/>
        <a:lstStyle/>
        <a:p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Утверждено Положение о налоговых льготах, предоставляемых</a:t>
          </a:r>
          <a:r>
            <a:rPr lang="ru-RU" dirty="0" smtClean="0">
              <a:latin typeface="PT Astra Serif" pitchFamily="18" charset="-52"/>
              <a:ea typeface="Calibri" pitchFamily="34" charset="0"/>
              <a:cs typeface="Times New Roman" pitchFamily="18" charset="0"/>
            </a:rPr>
            <a:t> </a:t>
          </a:r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инвесторам, осуществляющим инвестиции в сферу материального производства на территории Базарно-Карабулакского муниципального района</a:t>
          </a:r>
          <a:endParaRPr lang="ru-RU" dirty="0"/>
        </a:p>
      </dgm:t>
    </dgm:pt>
    <dgm:pt modelId="{072A293C-889B-4CBE-83D3-385A77BCCC7B}" type="parTrans" cxnId="{2408ABED-C5F6-41D2-9266-E83C78D7540C}">
      <dgm:prSet/>
      <dgm:spPr/>
      <dgm:t>
        <a:bodyPr/>
        <a:lstStyle/>
        <a:p>
          <a:endParaRPr lang="ru-RU"/>
        </a:p>
      </dgm:t>
    </dgm:pt>
    <dgm:pt modelId="{4D70C5D4-6AB6-4F80-9A6B-B9F526CF161C}" type="sibTrans" cxnId="{2408ABED-C5F6-41D2-9266-E83C78D7540C}">
      <dgm:prSet/>
      <dgm:spPr/>
      <dgm:t>
        <a:bodyPr/>
        <a:lstStyle/>
        <a:p>
          <a:endParaRPr lang="ru-RU"/>
        </a:p>
      </dgm:t>
    </dgm:pt>
    <dgm:pt modelId="{76403397-A5F1-456A-8C93-36D20CFE0B0E}">
      <dgm:prSet phldrT="[Текст]"/>
      <dgm:spPr/>
      <dgm:t>
        <a:bodyPr/>
        <a:lstStyle/>
        <a:p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Утвержден перечень муниципального имущества для поддержки субъектов малого и среднего предпринимательства на территории Базарно-Карабулакского муниципального района</a:t>
          </a:r>
          <a:endParaRPr lang="ru-RU" dirty="0">
            <a:latin typeface="PT Astra Serif" pitchFamily="18" charset="-52"/>
            <a:ea typeface="Times New Roman" pitchFamily="18" charset="0"/>
            <a:cs typeface="Times New Roman" pitchFamily="18" charset="0"/>
          </a:endParaRPr>
        </a:p>
      </dgm:t>
    </dgm:pt>
    <dgm:pt modelId="{94C440C5-1695-476B-A58E-E56F995C082A}" type="parTrans" cxnId="{DE983A9B-A981-4A50-9326-478E5769526D}">
      <dgm:prSet/>
      <dgm:spPr/>
      <dgm:t>
        <a:bodyPr/>
        <a:lstStyle/>
        <a:p>
          <a:endParaRPr lang="ru-RU"/>
        </a:p>
      </dgm:t>
    </dgm:pt>
    <dgm:pt modelId="{9771A076-57CD-4D32-88B6-9E1DAA4AA38F}" type="sibTrans" cxnId="{DE983A9B-A981-4A50-9326-478E5769526D}">
      <dgm:prSet/>
      <dgm:spPr/>
      <dgm:t>
        <a:bodyPr/>
        <a:lstStyle/>
        <a:p>
          <a:endParaRPr lang="ru-RU"/>
        </a:p>
      </dgm:t>
    </dgm:pt>
    <dgm:pt modelId="{B04E10FC-2BC6-4274-BD53-DB8A338A7B3A}">
      <dgm:prSet/>
      <dgm:spPr/>
      <dgm:t>
        <a:bodyPr/>
        <a:lstStyle/>
        <a:p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На официальном сайте района создана специальная страница инвестора, на которой отображены инвестиционный паспорт района, конкурентные преимущества, льготы для инвесторов, разработана дорожная карта привлечения инвестиций в муниципальный район</a:t>
          </a:r>
        </a:p>
      </dgm:t>
    </dgm:pt>
    <dgm:pt modelId="{8467862B-2DAF-4AF5-AC00-3B9864F6393B}" type="parTrans" cxnId="{9E3365B2-E384-4496-BF76-3FC277FECC6F}">
      <dgm:prSet/>
      <dgm:spPr/>
      <dgm:t>
        <a:bodyPr/>
        <a:lstStyle/>
        <a:p>
          <a:endParaRPr lang="ru-RU"/>
        </a:p>
      </dgm:t>
    </dgm:pt>
    <dgm:pt modelId="{2E5CF337-CE04-4A09-939A-B00969876F69}" type="sibTrans" cxnId="{9E3365B2-E384-4496-BF76-3FC277FECC6F}">
      <dgm:prSet/>
      <dgm:spPr/>
      <dgm:t>
        <a:bodyPr/>
        <a:lstStyle/>
        <a:p>
          <a:endParaRPr lang="ru-RU"/>
        </a:p>
      </dgm:t>
    </dgm:pt>
    <dgm:pt modelId="{D9423596-3F91-4C7A-963A-0AAB6FF08EC2}">
      <dgm:prSet/>
      <dgm:spPr/>
      <dgm:t>
        <a:bodyPr/>
        <a:lstStyle/>
        <a:p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Утверждено Положение </a:t>
          </a:r>
          <a:r>
            <a:rPr lang="ru-RU" dirty="0" smtClean="0">
              <a:latin typeface="Calibri"/>
              <a:ea typeface="Times New Roman" pitchFamily="18" charset="0"/>
              <a:cs typeface="Times New Roman" pitchFamily="18" charset="0"/>
            </a:rPr>
            <a:t>«</a:t>
          </a:r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О муниципально-частном</a:t>
          </a:r>
          <a:r>
            <a:rPr lang="ru-RU" dirty="0" smtClean="0">
              <a:latin typeface="PT Astra Serif" pitchFamily="18" charset="-52"/>
              <a:ea typeface="Calibri" pitchFamily="34" charset="0"/>
              <a:cs typeface="Times New Roman" pitchFamily="18" charset="0"/>
            </a:rPr>
            <a:t> </a:t>
          </a:r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партнерстве в муниципальном районе</a:t>
          </a:r>
          <a:r>
            <a:rPr lang="ru-RU" dirty="0" smtClean="0">
              <a:latin typeface="Calibri"/>
              <a:ea typeface="Times New Roman" pitchFamily="18" charset="0"/>
              <a:cs typeface="Times New Roman" pitchFamily="18" charset="0"/>
            </a:rPr>
            <a:t>»</a:t>
          </a:r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 </a:t>
          </a:r>
        </a:p>
      </dgm:t>
    </dgm:pt>
    <dgm:pt modelId="{1E94C3D2-299B-4FA2-9BDB-7B8ABC1F03D4}" type="parTrans" cxnId="{2F46407B-A7BF-48FE-AE57-90FC867FBC4E}">
      <dgm:prSet/>
      <dgm:spPr/>
      <dgm:t>
        <a:bodyPr/>
        <a:lstStyle/>
        <a:p>
          <a:endParaRPr lang="ru-RU"/>
        </a:p>
      </dgm:t>
    </dgm:pt>
    <dgm:pt modelId="{B3CF5C5B-2334-4925-B331-6B1D232802E1}" type="sibTrans" cxnId="{2F46407B-A7BF-48FE-AE57-90FC867FBC4E}">
      <dgm:prSet/>
      <dgm:spPr/>
      <dgm:t>
        <a:bodyPr/>
        <a:lstStyle/>
        <a:p>
          <a:endParaRPr lang="ru-RU"/>
        </a:p>
      </dgm:t>
    </dgm:pt>
    <dgm:pt modelId="{A8B25D5D-879C-4A74-B684-869143DFB05F}">
      <dgm:prSet phldrT="[Текст]"/>
      <dgm:spPr/>
      <dgm:t>
        <a:bodyPr/>
        <a:lstStyle/>
        <a:p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Определен телефон «Горячей линии»  в администрации района, для инвесторов </a:t>
          </a:r>
          <a:endParaRPr lang="ru-RU" dirty="0">
            <a:latin typeface="PT Astra Serif" pitchFamily="18" charset="-52"/>
            <a:ea typeface="Times New Roman" pitchFamily="18" charset="0"/>
            <a:cs typeface="Times New Roman" pitchFamily="18" charset="0"/>
          </a:endParaRPr>
        </a:p>
      </dgm:t>
    </dgm:pt>
    <dgm:pt modelId="{110C55DE-C777-45F0-BF25-13062BC956E0}" type="parTrans" cxnId="{05D7F46B-1688-4D69-A682-E68297B2F721}">
      <dgm:prSet/>
      <dgm:spPr/>
      <dgm:t>
        <a:bodyPr/>
        <a:lstStyle/>
        <a:p>
          <a:endParaRPr lang="ru-RU"/>
        </a:p>
      </dgm:t>
    </dgm:pt>
    <dgm:pt modelId="{4C3A6183-D92D-4C8E-88F5-6ADE3FCF921A}" type="sibTrans" cxnId="{05D7F46B-1688-4D69-A682-E68297B2F721}">
      <dgm:prSet/>
      <dgm:spPr/>
      <dgm:t>
        <a:bodyPr/>
        <a:lstStyle/>
        <a:p>
          <a:endParaRPr lang="ru-RU"/>
        </a:p>
      </dgm:t>
    </dgm:pt>
    <dgm:pt modelId="{2EC4A526-6E42-4E7F-B6BE-1331AA7190F5}">
      <dgm:prSet phldrT="[Текст]"/>
      <dgm:spPr/>
      <dgm:t>
        <a:bodyPr/>
        <a:lstStyle/>
        <a:p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Постановлением администрации </a:t>
          </a:r>
          <a:r>
            <a:rPr lang="ru-RU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района №762 от 12.08.2014 </a:t>
          </a:r>
          <a:r>
            <a:rPr lang="ru-RU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</a:t>
          </a:r>
          <a:r>
            <a:rPr lang="ru-RU" dirty="0" smtClean="0">
              <a:latin typeface="PT Astra Serif" pitchFamily="18" charset="-52"/>
              <a:ea typeface="Calibri" pitchFamily="34" charset="0"/>
              <a:cs typeface="Times New Roman" pitchFamily="18" charset="0"/>
            </a:rPr>
            <a:t>твержден Совет по инвестициям при главе администрации Базарно-Карабулакского муниципального района. Протоколы  Совета размещаются на официальном сайте администрации района.</a:t>
          </a:r>
          <a:endParaRPr lang="ru-RU" dirty="0"/>
        </a:p>
      </dgm:t>
    </dgm:pt>
    <dgm:pt modelId="{8978C3D3-8D7D-4831-99A7-A50BACA1428E}" type="parTrans" cxnId="{D3FF8E38-DD32-4EC2-A02C-F4C6378D4D2F}">
      <dgm:prSet/>
      <dgm:spPr/>
      <dgm:t>
        <a:bodyPr/>
        <a:lstStyle/>
        <a:p>
          <a:endParaRPr lang="ru-RU"/>
        </a:p>
      </dgm:t>
    </dgm:pt>
    <dgm:pt modelId="{364E9872-CD91-4E18-AFFD-553BC173DBB9}" type="sibTrans" cxnId="{D3FF8E38-DD32-4EC2-A02C-F4C6378D4D2F}">
      <dgm:prSet/>
      <dgm:spPr/>
      <dgm:t>
        <a:bodyPr/>
        <a:lstStyle/>
        <a:p>
          <a:endParaRPr lang="ru-RU"/>
        </a:p>
      </dgm:t>
    </dgm:pt>
    <dgm:pt modelId="{E3BD82DC-B452-4A06-8E87-EFAFFDB13FAC}" type="pres">
      <dgm:prSet presAssocID="{1D1A5D37-DB42-4EA6-A9D9-02E1C34B44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7F0EF4-9FA1-4692-827D-DAC13BF7A709}" type="pres">
      <dgm:prSet presAssocID="{4C9EE70C-F20B-43D0-9B4F-D9B0F9046D16}" presName="parentText" presStyleLbl="node1" presStyleIdx="0" presStyleCnt="6" custLinFactY="297326" custLinFactNeighborX="0" custLinFactNeighborY="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B62283-1785-4184-83E5-B8FB8AFF1969}" type="pres">
      <dgm:prSet presAssocID="{4D70C5D4-6AB6-4F80-9A6B-B9F526CF161C}" presName="spacer" presStyleCnt="0"/>
      <dgm:spPr/>
    </dgm:pt>
    <dgm:pt modelId="{8B337475-4528-49FC-A2A9-3E19FFBDF813}" type="pres">
      <dgm:prSet presAssocID="{D9423596-3F91-4C7A-963A-0AAB6FF08EC2}" presName="parentText" presStyleLbl="node1" presStyleIdx="1" presStyleCnt="6" custLinFactY="-6676" custLinFactNeighborX="25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01B1CB-32A1-43C3-9416-41A90C674862}" type="pres">
      <dgm:prSet presAssocID="{B3CF5C5B-2334-4925-B331-6B1D232802E1}" presName="spacer" presStyleCnt="0"/>
      <dgm:spPr/>
    </dgm:pt>
    <dgm:pt modelId="{D94A6982-553C-4834-AAAB-3BAE539B9F50}" type="pres">
      <dgm:prSet presAssocID="{B04E10FC-2BC6-4274-BD53-DB8A338A7B3A}" presName="parentText" presStyleLbl="node1" presStyleIdx="2" presStyleCnt="6" custLinFactY="-217011" custLinFactNeighborX="0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319090-A761-44ED-ADAB-3E7FED3B6B2E}" type="pres">
      <dgm:prSet presAssocID="{2E5CF337-CE04-4A09-939A-B00969876F69}" presName="spacer" presStyleCnt="0"/>
      <dgm:spPr/>
    </dgm:pt>
    <dgm:pt modelId="{AE8DEC92-194D-42E8-B67C-6E398BFBAD55}" type="pres">
      <dgm:prSet presAssocID="{76403397-A5F1-456A-8C93-36D20CFE0B0E}" presName="parentText" presStyleLbl="node1" presStyleIdx="3" presStyleCnt="6" custLinFactY="-105782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7C7053-187A-420A-9A64-E7EEC8FF8F5C}" type="pres">
      <dgm:prSet presAssocID="{9771A076-57CD-4D32-88B6-9E1DAA4AA38F}" presName="spacer" presStyleCnt="0"/>
      <dgm:spPr/>
    </dgm:pt>
    <dgm:pt modelId="{C513B41F-3C0B-4A02-83BC-5E7754B7B68E}" type="pres">
      <dgm:prSet presAssocID="{A8B25D5D-879C-4A74-B684-869143DFB05F}" presName="parentText" presStyleLbl="node1" presStyleIdx="4" presStyleCnt="6" custLinFactY="100000" custLinFactNeighborX="0" custLinFactNeighborY="19803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80E0C-6646-4DB4-856B-C0B8337F42D8}" type="pres">
      <dgm:prSet presAssocID="{4C3A6183-D92D-4C8E-88F5-6ADE3FCF921A}" presName="spacer" presStyleCnt="0"/>
      <dgm:spPr/>
    </dgm:pt>
    <dgm:pt modelId="{DCEB0D22-5263-4C0F-A6FC-C62FE1CF6A27}" type="pres">
      <dgm:prSet presAssocID="{2EC4A526-6E42-4E7F-B6BE-1331AA7190F5}" presName="parentText" presStyleLbl="node1" presStyleIdx="5" presStyleCnt="6" custLinFactY="-98714" custLinFactNeighborX="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408ABED-C5F6-41D2-9266-E83C78D7540C}" srcId="{1D1A5D37-DB42-4EA6-A9D9-02E1C34B44F6}" destId="{4C9EE70C-F20B-43D0-9B4F-D9B0F9046D16}" srcOrd="0" destOrd="0" parTransId="{072A293C-889B-4CBE-83D3-385A77BCCC7B}" sibTransId="{4D70C5D4-6AB6-4F80-9A6B-B9F526CF161C}"/>
    <dgm:cxn modelId="{A65176EB-C4F4-4215-9389-BBEC2FA5E1F8}" type="presOf" srcId="{4C9EE70C-F20B-43D0-9B4F-D9B0F9046D16}" destId="{537F0EF4-9FA1-4692-827D-DAC13BF7A709}" srcOrd="0" destOrd="0" presId="urn:microsoft.com/office/officeart/2005/8/layout/vList2"/>
    <dgm:cxn modelId="{BAA2F609-2C04-41B8-98B6-20212344EAFA}" type="presOf" srcId="{76403397-A5F1-456A-8C93-36D20CFE0B0E}" destId="{AE8DEC92-194D-42E8-B67C-6E398BFBAD55}" srcOrd="0" destOrd="0" presId="urn:microsoft.com/office/officeart/2005/8/layout/vList2"/>
    <dgm:cxn modelId="{2F46407B-A7BF-48FE-AE57-90FC867FBC4E}" srcId="{1D1A5D37-DB42-4EA6-A9D9-02E1C34B44F6}" destId="{D9423596-3F91-4C7A-963A-0AAB6FF08EC2}" srcOrd="1" destOrd="0" parTransId="{1E94C3D2-299B-4FA2-9BDB-7B8ABC1F03D4}" sibTransId="{B3CF5C5B-2334-4925-B331-6B1D232802E1}"/>
    <dgm:cxn modelId="{D925B78F-40E8-4D0F-8D84-2AAA46B83FF2}" type="presOf" srcId="{2EC4A526-6E42-4E7F-B6BE-1331AA7190F5}" destId="{DCEB0D22-5263-4C0F-A6FC-C62FE1CF6A27}" srcOrd="0" destOrd="0" presId="urn:microsoft.com/office/officeart/2005/8/layout/vList2"/>
    <dgm:cxn modelId="{9E3365B2-E384-4496-BF76-3FC277FECC6F}" srcId="{1D1A5D37-DB42-4EA6-A9D9-02E1C34B44F6}" destId="{B04E10FC-2BC6-4274-BD53-DB8A338A7B3A}" srcOrd="2" destOrd="0" parTransId="{8467862B-2DAF-4AF5-AC00-3B9864F6393B}" sibTransId="{2E5CF337-CE04-4A09-939A-B00969876F69}"/>
    <dgm:cxn modelId="{DE983A9B-A981-4A50-9326-478E5769526D}" srcId="{1D1A5D37-DB42-4EA6-A9D9-02E1C34B44F6}" destId="{76403397-A5F1-456A-8C93-36D20CFE0B0E}" srcOrd="3" destOrd="0" parTransId="{94C440C5-1695-476B-A58E-E56F995C082A}" sibTransId="{9771A076-57CD-4D32-88B6-9E1DAA4AA38F}"/>
    <dgm:cxn modelId="{D3FF8E38-DD32-4EC2-A02C-F4C6378D4D2F}" srcId="{1D1A5D37-DB42-4EA6-A9D9-02E1C34B44F6}" destId="{2EC4A526-6E42-4E7F-B6BE-1331AA7190F5}" srcOrd="5" destOrd="0" parTransId="{8978C3D3-8D7D-4831-99A7-A50BACA1428E}" sibTransId="{364E9872-CD91-4E18-AFFD-553BC173DBB9}"/>
    <dgm:cxn modelId="{B9DF96AB-9DCE-49E0-B9F3-2D6209350026}" type="presOf" srcId="{D9423596-3F91-4C7A-963A-0AAB6FF08EC2}" destId="{8B337475-4528-49FC-A2A9-3E19FFBDF813}" srcOrd="0" destOrd="0" presId="urn:microsoft.com/office/officeart/2005/8/layout/vList2"/>
    <dgm:cxn modelId="{05D7F46B-1688-4D69-A682-E68297B2F721}" srcId="{1D1A5D37-DB42-4EA6-A9D9-02E1C34B44F6}" destId="{A8B25D5D-879C-4A74-B684-869143DFB05F}" srcOrd="4" destOrd="0" parTransId="{110C55DE-C777-45F0-BF25-13062BC956E0}" sibTransId="{4C3A6183-D92D-4C8E-88F5-6ADE3FCF921A}"/>
    <dgm:cxn modelId="{C5593E7D-D172-4877-B5B0-1B85E6E13210}" type="presOf" srcId="{1D1A5D37-DB42-4EA6-A9D9-02E1C34B44F6}" destId="{E3BD82DC-B452-4A06-8E87-EFAFFDB13FAC}" srcOrd="0" destOrd="0" presId="urn:microsoft.com/office/officeart/2005/8/layout/vList2"/>
    <dgm:cxn modelId="{1BE09881-E298-48EB-8CBE-ADAE6998B2C2}" type="presOf" srcId="{A8B25D5D-879C-4A74-B684-869143DFB05F}" destId="{C513B41F-3C0B-4A02-83BC-5E7754B7B68E}" srcOrd="0" destOrd="0" presId="urn:microsoft.com/office/officeart/2005/8/layout/vList2"/>
    <dgm:cxn modelId="{9DB26B00-56AB-490A-860F-526300C8EE15}" type="presOf" srcId="{B04E10FC-2BC6-4274-BD53-DB8A338A7B3A}" destId="{D94A6982-553C-4834-AAAB-3BAE539B9F50}" srcOrd="0" destOrd="0" presId="urn:microsoft.com/office/officeart/2005/8/layout/vList2"/>
    <dgm:cxn modelId="{8A33F49B-5EFD-4943-B2BA-051476514AB6}" type="presParOf" srcId="{E3BD82DC-B452-4A06-8E87-EFAFFDB13FAC}" destId="{537F0EF4-9FA1-4692-827D-DAC13BF7A709}" srcOrd="0" destOrd="0" presId="urn:microsoft.com/office/officeart/2005/8/layout/vList2"/>
    <dgm:cxn modelId="{43E62BFE-8E30-4358-BB53-5A3DB13ED8F4}" type="presParOf" srcId="{E3BD82DC-B452-4A06-8E87-EFAFFDB13FAC}" destId="{2BB62283-1785-4184-83E5-B8FB8AFF1969}" srcOrd="1" destOrd="0" presId="urn:microsoft.com/office/officeart/2005/8/layout/vList2"/>
    <dgm:cxn modelId="{1B6664F5-8ECA-4C06-945A-1B0F2EDFBCA3}" type="presParOf" srcId="{E3BD82DC-B452-4A06-8E87-EFAFFDB13FAC}" destId="{8B337475-4528-49FC-A2A9-3E19FFBDF813}" srcOrd="2" destOrd="0" presId="urn:microsoft.com/office/officeart/2005/8/layout/vList2"/>
    <dgm:cxn modelId="{0FC8AC83-643F-437E-B850-24B142FB3AEC}" type="presParOf" srcId="{E3BD82DC-B452-4A06-8E87-EFAFFDB13FAC}" destId="{CB01B1CB-32A1-43C3-9416-41A90C674862}" srcOrd="3" destOrd="0" presId="urn:microsoft.com/office/officeart/2005/8/layout/vList2"/>
    <dgm:cxn modelId="{97CBDE43-A584-406F-8064-86DF790548AE}" type="presParOf" srcId="{E3BD82DC-B452-4A06-8E87-EFAFFDB13FAC}" destId="{D94A6982-553C-4834-AAAB-3BAE539B9F50}" srcOrd="4" destOrd="0" presId="urn:microsoft.com/office/officeart/2005/8/layout/vList2"/>
    <dgm:cxn modelId="{32B827E9-5B12-4A08-8246-1B596DC549D3}" type="presParOf" srcId="{E3BD82DC-B452-4A06-8E87-EFAFFDB13FAC}" destId="{51319090-A761-44ED-ADAB-3E7FED3B6B2E}" srcOrd="5" destOrd="0" presId="urn:microsoft.com/office/officeart/2005/8/layout/vList2"/>
    <dgm:cxn modelId="{0E8300D2-229B-40EE-AF58-3B15D717EF09}" type="presParOf" srcId="{E3BD82DC-B452-4A06-8E87-EFAFFDB13FAC}" destId="{AE8DEC92-194D-42E8-B67C-6E398BFBAD55}" srcOrd="6" destOrd="0" presId="urn:microsoft.com/office/officeart/2005/8/layout/vList2"/>
    <dgm:cxn modelId="{8A9C7EBB-07AE-4E0D-A8A2-F2F7F30AC040}" type="presParOf" srcId="{E3BD82DC-B452-4A06-8E87-EFAFFDB13FAC}" destId="{5C7C7053-187A-420A-9A64-E7EEC8FF8F5C}" srcOrd="7" destOrd="0" presId="urn:microsoft.com/office/officeart/2005/8/layout/vList2"/>
    <dgm:cxn modelId="{68649D52-35DA-4355-9D54-3997717E10B6}" type="presParOf" srcId="{E3BD82DC-B452-4A06-8E87-EFAFFDB13FAC}" destId="{C513B41F-3C0B-4A02-83BC-5E7754B7B68E}" srcOrd="8" destOrd="0" presId="urn:microsoft.com/office/officeart/2005/8/layout/vList2"/>
    <dgm:cxn modelId="{990E09A4-58FA-450F-B800-2FC49B1B49D4}" type="presParOf" srcId="{E3BD82DC-B452-4A06-8E87-EFAFFDB13FAC}" destId="{00980E0C-6646-4DB4-856B-C0B8337F42D8}" srcOrd="9" destOrd="0" presId="urn:microsoft.com/office/officeart/2005/8/layout/vList2"/>
    <dgm:cxn modelId="{9848416C-8B71-4F2A-874C-8090B494DC05}" type="presParOf" srcId="{E3BD82DC-B452-4A06-8E87-EFAFFDB13FAC}" destId="{DCEB0D22-5263-4C0F-A6FC-C62FE1CF6A27}" srcOrd="1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D17252-73E7-438E-A56E-69CAA37085A3}" type="doc">
      <dgm:prSet loTypeId="urn:microsoft.com/office/officeart/2005/8/layout/vList2" loCatId="list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05B23C9-7CA5-4FD7-84CA-BF76382AC440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Развитие сельского хозяйства в районе, увеличение объемов продукции сельскохозяйственного производства, укрепление материально-технической базы предприятий, выход на полное обеспечение населения района говядиной, бараниной собственного производства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8593968-6804-4CCD-B060-52BE4AF65260}" type="parTrans" cxnId="{69DE6562-386C-4C61-8309-71416916DA68}">
      <dgm:prSet/>
      <dgm:spPr/>
      <dgm:t>
        <a:bodyPr/>
        <a:lstStyle/>
        <a:p>
          <a:endParaRPr lang="ru-RU"/>
        </a:p>
      </dgm:t>
    </dgm:pt>
    <dgm:pt modelId="{C1A01C82-75E6-47A9-873F-114B0E2DC806}" type="sibTrans" cxnId="{69DE6562-386C-4C61-8309-71416916DA68}">
      <dgm:prSet/>
      <dgm:spPr/>
      <dgm:t>
        <a:bodyPr/>
        <a:lstStyle/>
        <a:p>
          <a:endParaRPr lang="ru-RU"/>
        </a:p>
      </dgm:t>
    </dgm:pt>
    <dgm:pt modelId="{3BE76ED2-38E8-407A-9F01-DE32B5613AB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Создание в Базарно-Карабулакском муниципальном районе особой экономической зоны производства экологически чистых продуктов с развитой сетью перерабатывающих производств.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7DC2715-5B0C-4A68-8421-BF46A18388B5}" type="parTrans" cxnId="{4E055974-FBF1-4FD6-90D9-1A255326F5A1}">
      <dgm:prSet/>
      <dgm:spPr/>
      <dgm:t>
        <a:bodyPr/>
        <a:lstStyle/>
        <a:p>
          <a:endParaRPr lang="ru-RU"/>
        </a:p>
      </dgm:t>
    </dgm:pt>
    <dgm:pt modelId="{337550D7-BEA5-4776-911B-2AA09A4C4992}" type="sibTrans" cxnId="{4E055974-FBF1-4FD6-90D9-1A255326F5A1}">
      <dgm:prSet/>
      <dgm:spPr/>
      <dgm:t>
        <a:bodyPr/>
        <a:lstStyle/>
        <a:p>
          <a:endParaRPr lang="ru-RU"/>
        </a:p>
      </dgm:t>
    </dgm:pt>
    <dgm:pt modelId="{681BBCF8-0A13-4A15-9292-A0BF52EB7C85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Повышение качества инвестиционной составляющей развития района за счет обеспечения взаимодействия с инвестиционными компаниями, банками, государственными, инвестиционными агентствами.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8FDE25D-DAE3-4FFC-9097-E3235CA2A96E}" type="parTrans" cxnId="{83185084-9886-4EBC-ADAB-2199DF3CAF19}">
      <dgm:prSet/>
      <dgm:spPr/>
      <dgm:t>
        <a:bodyPr/>
        <a:lstStyle/>
        <a:p>
          <a:endParaRPr lang="ru-RU"/>
        </a:p>
      </dgm:t>
    </dgm:pt>
    <dgm:pt modelId="{D03F0DCE-100C-4720-BE16-EE20CA2525B1}" type="sibTrans" cxnId="{83185084-9886-4EBC-ADAB-2199DF3CAF19}">
      <dgm:prSet/>
      <dgm:spPr/>
      <dgm:t>
        <a:bodyPr/>
        <a:lstStyle/>
        <a:p>
          <a:endParaRPr lang="ru-RU"/>
        </a:p>
      </dgm:t>
    </dgm:pt>
    <dgm:pt modelId="{3FA10ABD-08DD-4522-8A3B-394398E656D9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Развитие туризма </a:t>
          </a:r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как направление построения успешного бренда территории района. 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D6E9AD9-C0AC-4007-89DD-0C8F0F3D749F}" type="parTrans" cxnId="{43E39078-1879-442A-8742-7D6132A54610}">
      <dgm:prSet/>
      <dgm:spPr/>
      <dgm:t>
        <a:bodyPr/>
        <a:lstStyle/>
        <a:p>
          <a:endParaRPr lang="ru-RU"/>
        </a:p>
      </dgm:t>
    </dgm:pt>
    <dgm:pt modelId="{935B229A-F913-464B-B64A-0A2169B4B352}" type="sibTrans" cxnId="{43E39078-1879-442A-8742-7D6132A54610}">
      <dgm:prSet/>
      <dgm:spPr/>
      <dgm:t>
        <a:bodyPr/>
        <a:lstStyle/>
        <a:p>
          <a:endParaRPr lang="ru-RU"/>
        </a:p>
      </dgm:t>
    </dgm:pt>
    <dgm:pt modelId="{CDF83FF8-AF6E-4EAB-AE45-85D25F452E76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Во взаимодействии с туристическими фирмами Саратова, Энгельса и Балаково работать над увеличением туристического потока.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D102AAB-7E06-4A9A-A754-69E28DFAA393}" type="parTrans" cxnId="{1AD5D9F0-B13E-42A6-8B1E-9A451167B3A0}">
      <dgm:prSet/>
      <dgm:spPr/>
      <dgm:t>
        <a:bodyPr/>
        <a:lstStyle/>
        <a:p>
          <a:endParaRPr lang="ru-RU"/>
        </a:p>
      </dgm:t>
    </dgm:pt>
    <dgm:pt modelId="{35D805E4-2B0D-49FA-9BE1-E41B181A7758}" type="sibTrans" cxnId="{1AD5D9F0-B13E-42A6-8B1E-9A451167B3A0}">
      <dgm:prSet/>
      <dgm:spPr/>
      <dgm:t>
        <a:bodyPr/>
        <a:lstStyle/>
        <a:p>
          <a:endParaRPr lang="ru-RU"/>
        </a:p>
      </dgm:t>
    </dgm:pt>
    <dgm:pt modelId="{0A1994E0-DF01-420D-A886-F600390F281A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Создание новых рабочих мест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C6B651E-334A-4528-9197-1D39CCB6B3DF}" type="parTrans" cxnId="{76D0328F-944C-4B7A-98ED-DEACCFF1158C}">
      <dgm:prSet/>
      <dgm:spPr/>
      <dgm:t>
        <a:bodyPr/>
        <a:lstStyle/>
        <a:p>
          <a:endParaRPr lang="ru-RU"/>
        </a:p>
      </dgm:t>
    </dgm:pt>
    <dgm:pt modelId="{9AA8F011-0426-48D5-98F6-0AC60AEA2655}" type="sibTrans" cxnId="{76D0328F-944C-4B7A-98ED-DEACCFF1158C}">
      <dgm:prSet/>
      <dgm:spPr/>
      <dgm:t>
        <a:bodyPr/>
        <a:lstStyle/>
        <a:p>
          <a:endParaRPr lang="ru-RU"/>
        </a:p>
      </dgm:t>
    </dgm:pt>
    <dgm:pt modelId="{910DBF37-3D20-4222-A736-523C1583165E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Увеличение объема инвестиций в основной капитал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6092966-8763-4205-8F98-21B99F6B1F76}" type="parTrans" cxnId="{A3134CC9-382E-422A-BECB-71CD903F2E68}">
      <dgm:prSet/>
      <dgm:spPr/>
      <dgm:t>
        <a:bodyPr/>
        <a:lstStyle/>
        <a:p>
          <a:endParaRPr lang="ru-RU"/>
        </a:p>
      </dgm:t>
    </dgm:pt>
    <dgm:pt modelId="{2EFBD197-4F4F-438A-8046-DAAF202C5C03}" type="sibTrans" cxnId="{A3134CC9-382E-422A-BECB-71CD903F2E68}">
      <dgm:prSet/>
      <dgm:spPr/>
      <dgm:t>
        <a:bodyPr/>
        <a:lstStyle/>
        <a:p>
          <a:endParaRPr lang="ru-RU"/>
        </a:p>
      </dgm:t>
    </dgm:pt>
    <dgm:pt modelId="{1C249C46-9FD1-43C0-B0E4-CA4E495FFC44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Повышение уровня жизни населения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3D469FF0-C421-425D-85E8-C85157497D7E}" type="parTrans" cxnId="{57593666-9F58-4F62-98B5-F326269C6B37}">
      <dgm:prSet/>
      <dgm:spPr/>
      <dgm:t>
        <a:bodyPr/>
        <a:lstStyle/>
        <a:p>
          <a:endParaRPr lang="ru-RU"/>
        </a:p>
      </dgm:t>
    </dgm:pt>
    <dgm:pt modelId="{00FD1591-AAFA-459D-89AD-767FB6297917}" type="sibTrans" cxnId="{57593666-9F58-4F62-98B5-F326269C6B37}">
      <dgm:prSet/>
      <dgm:spPr/>
      <dgm:t>
        <a:bodyPr/>
        <a:lstStyle/>
        <a:p>
          <a:endParaRPr lang="ru-RU"/>
        </a:p>
      </dgm:t>
    </dgm:pt>
    <dgm:pt modelId="{6986820C-95E4-4C3F-80F0-77E0C0FC61E0}" type="pres">
      <dgm:prSet presAssocID="{04D17252-73E7-438E-A56E-69CAA37085A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58E1DE-2153-4F81-8C23-B057653CCF04}" type="pres">
      <dgm:prSet presAssocID="{605B23C9-7CA5-4FD7-84CA-BF76382AC440}" presName="parentText" presStyleLbl="node1" presStyleIdx="0" presStyleCnt="8" custLinFactY="-3205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03A385-7087-433E-BE5F-880EEC7DA079}" type="pres">
      <dgm:prSet presAssocID="{C1A01C82-75E6-47A9-873F-114B0E2DC806}" presName="spacer" presStyleCnt="0"/>
      <dgm:spPr/>
    </dgm:pt>
    <dgm:pt modelId="{D1E6FB62-3727-4FB0-AEB6-5ACCD99F229F}" type="pres">
      <dgm:prSet presAssocID="{3BE76ED2-38E8-407A-9F01-DE32B5613AB9}" presName="parentText" presStyleLbl="node1" presStyleIdx="1" presStyleCnt="8" custLinFactNeighborX="277" custLinFactNeighborY="-285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5C264E-F915-43A3-AA8B-9652C40242F7}" type="pres">
      <dgm:prSet presAssocID="{337550D7-BEA5-4776-911B-2AA09A4C4992}" presName="spacer" presStyleCnt="0"/>
      <dgm:spPr/>
    </dgm:pt>
    <dgm:pt modelId="{D5B1B5BF-C2F2-4A3E-83C5-44A341ABCA38}" type="pres">
      <dgm:prSet presAssocID="{681BBCF8-0A13-4A15-9292-A0BF52EB7C85}" presName="parentText" presStyleLbl="node1" presStyleIdx="2" presStyleCnt="8" custLinFactNeighborX="14" custLinFactNeighborY="2917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C9F0BE-4B92-449F-8A53-1A3408D78E9E}" type="pres">
      <dgm:prSet presAssocID="{D03F0DCE-100C-4720-BE16-EE20CA2525B1}" presName="spacer" presStyleCnt="0"/>
      <dgm:spPr/>
    </dgm:pt>
    <dgm:pt modelId="{310FD55E-E40D-4BE0-BB78-566A530FF16A}" type="pres">
      <dgm:prSet presAssocID="{3FA10ABD-08DD-4522-8A3B-394398E656D9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3F5132-EC90-4C57-8B51-16DA3DEA9FB5}" type="pres">
      <dgm:prSet presAssocID="{935B229A-F913-464B-B64A-0A2169B4B352}" presName="spacer" presStyleCnt="0"/>
      <dgm:spPr/>
    </dgm:pt>
    <dgm:pt modelId="{BAAA0A37-DB48-41A9-B17D-2D4C1431308D}" type="pres">
      <dgm:prSet presAssocID="{CDF83FF8-AF6E-4EAB-AE45-85D25F452E76}" presName="parentText" presStyleLbl="node1" presStyleIdx="4" presStyleCnt="8" custLinFactNeighborY="928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F5F836-8CF2-4455-A3E3-CCADFA66770D}" type="pres">
      <dgm:prSet presAssocID="{35D805E4-2B0D-49FA-9BE1-E41B181A7758}" presName="spacer" presStyleCnt="0"/>
      <dgm:spPr/>
    </dgm:pt>
    <dgm:pt modelId="{59933B43-5CB1-4AC8-BF60-418DA92CE89A}" type="pres">
      <dgm:prSet presAssocID="{0A1994E0-DF01-420D-A886-F600390F281A}" presName="parentText" presStyleLbl="node1" presStyleIdx="5" presStyleCnt="8" custLinFactY="480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52A3F0-6008-45B6-B7F5-0F6AFBE40CDC}" type="pres">
      <dgm:prSet presAssocID="{9AA8F011-0426-48D5-98F6-0AC60AEA2655}" presName="spacer" presStyleCnt="0"/>
      <dgm:spPr/>
    </dgm:pt>
    <dgm:pt modelId="{F71AAD1E-E4BB-41DE-8342-004369B0C809}" type="pres">
      <dgm:prSet presAssocID="{910DBF37-3D20-4222-A736-523C1583165E}" presName="parentText" presStyleLbl="node1" presStyleIdx="6" presStyleCnt="8" custLinFactNeighborY="591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BA2D2A-A970-42EF-94BA-9A445A62A54C}" type="pres">
      <dgm:prSet presAssocID="{2EFBD197-4F4F-438A-8046-DAAF202C5C03}" presName="spacer" presStyleCnt="0"/>
      <dgm:spPr/>
    </dgm:pt>
    <dgm:pt modelId="{BFBB90F7-E89C-4496-92E2-B3AD590435AD}" type="pres">
      <dgm:prSet presAssocID="{1C249C46-9FD1-43C0-B0E4-CA4E495FFC44}" presName="parentText" presStyleLbl="node1" presStyleIdx="7" presStyleCnt="8" custLinFactY="859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D0328F-944C-4B7A-98ED-DEACCFF1158C}" srcId="{04D17252-73E7-438E-A56E-69CAA37085A3}" destId="{0A1994E0-DF01-420D-A886-F600390F281A}" srcOrd="5" destOrd="0" parTransId="{BC6B651E-334A-4528-9197-1D39CCB6B3DF}" sibTransId="{9AA8F011-0426-48D5-98F6-0AC60AEA2655}"/>
    <dgm:cxn modelId="{DF40FC15-C539-4EC1-840A-137C93B9D3E0}" type="presOf" srcId="{3FA10ABD-08DD-4522-8A3B-394398E656D9}" destId="{310FD55E-E40D-4BE0-BB78-566A530FF16A}" srcOrd="0" destOrd="0" presId="urn:microsoft.com/office/officeart/2005/8/layout/vList2"/>
    <dgm:cxn modelId="{C2E54769-A71B-46FB-9B94-E4B988CFEA4C}" type="presOf" srcId="{CDF83FF8-AF6E-4EAB-AE45-85D25F452E76}" destId="{BAAA0A37-DB48-41A9-B17D-2D4C1431308D}" srcOrd="0" destOrd="0" presId="urn:microsoft.com/office/officeart/2005/8/layout/vList2"/>
    <dgm:cxn modelId="{4E055974-FBF1-4FD6-90D9-1A255326F5A1}" srcId="{04D17252-73E7-438E-A56E-69CAA37085A3}" destId="{3BE76ED2-38E8-407A-9F01-DE32B5613AB9}" srcOrd="1" destOrd="0" parTransId="{F7DC2715-5B0C-4A68-8421-BF46A18388B5}" sibTransId="{337550D7-BEA5-4776-911B-2AA09A4C4992}"/>
    <dgm:cxn modelId="{F8DBA5A7-E5D8-4914-9229-222B6A02FB51}" type="presOf" srcId="{605B23C9-7CA5-4FD7-84CA-BF76382AC440}" destId="{7958E1DE-2153-4F81-8C23-B057653CCF04}" srcOrd="0" destOrd="0" presId="urn:microsoft.com/office/officeart/2005/8/layout/vList2"/>
    <dgm:cxn modelId="{3CF3E111-D163-4494-9B15-E770DB924945}" type="presOf" srcId="{04D17252-73E7-438E-A56E-69CAA37085A3}" destId="{6986820C-95E4-4C3F-80F0-77E0C0FC61E0}" srcOrd="0" destOrd="0" presId="urn:microsoft.com/office/officeart/2005/8/layout/vList2"/>
    <dgm:cxn modelId="{A3134CC9-382E-422A-BECB-71CD903F2E68}" srcId="{04D17252-73E7-438E-A56E-69CAA37085A3}" destId="{910DBF37-3D20-4222-A736-523C1583165E}" srcOrd="6" destOrd="0" parTransId="{46092966-8763-4205-8F98-21B99F6B1F76}" sibTransId="{2EFBD197-4F4F-438A-8046-DAAF202C5C03}"/>
    <dgm:cxn modelId="{83185084-9886-4EBC-ADAB-2199DF3CAF19}" srcId="{04D17252-73E7-438E-A56E-69CAA37085A3}" destId="{681BBCF8-0A13-4A15-9292-A0BF52EB7C85}" srcOrd="2" destOrd="0" parTransId="{F8FDE25D-DAE3-4FFC-9097-E3235CA2A96E}" sibTransId="{D03F0DCE-100C-4720-BE16-EE20CA2525B1}"/>
    <dgm:cxn modelId="{1AD5D9F0-B13E-42A6-8B1E-9A451167B3A0}" srcId="{04D17252-73E7-438E-A56E-69CAA37085A3}" destId="{CDF83FF8-AF6E-4EAB-AE45-85D25F452E76}" srcOrd="4" destOrd="0" parTransId="{BD102AAB-7E06-4A9A-A754-69E28DFAA393}" sibTransId="{35D805E4-2B0D-49FA-9BE1-E41B181A7758}"/>
    <dgm:cxn modelId="{69DE6562-386C-4C61-8309-71416916DA68}" srcId="{04D17252-73E7-438E-A56E-69CAA37085A3}" destId="{605B23C9-7CA5-4FD7-84CA-BF76382AC440}" srcOrd="0" destOrd="0" parTransId="{48593968-6804-4CCD-B060-52BE4AF65260}" sibTransId="{C1A01C82-75E6-47A9-873F-114B0E2DC806}"/>
    <dgm:cxn modelId="{E6CC6F2E-BDBF-4023-9D0E-42586F923E98}" type="presOf" srcId="{681BBCF8-0A13-4A15-9292-A0BF52EB7C85}" destId="{D5B1B5BF-C2F2-4A3E-83C5-44A341ABCA38}" srcOrd="0" destOrd="0" presId="urn:microsoft.com/office/officeart/2005/8/layout/vList2"/>
    <dgm:cxn modelId="{0DF4250E-3F63-4E0B-8F04-8879B96E871C}" type="presOf" srcId="{910DBF37-3D20-4222-A736-523C1583165E}" destId="{F71AAD1E-E4BB-41DE-8342-004369B0C809}" srcOrd="0" destOrd="0" presId="urn:microsoft.com/office/officeart/2005/8/layout/vList2"/>
    <dgm:cxn modelId="{426B8778-528F-4F9E-97D1-E7C59DE53D3C}" type="presOf" srcId="{1C249C46-9FD1-43C0-B0E4-CA4E495FFC44}" destId="{BFBB90F7-E89C-4496-92E2-B3AD590435AD}" srcOrd="0" destOrd="0" presId="urn:microsoft.com/office/officeart/2005/8/layout/vList2"/>
    <dgm:cxn modelId="{8B3AEAEE-E141-4F3B-BEAA-F62288D625CC}" type="presOf" srcId="{3BE76ED2-38E8-407A-9F01-DE32B5613AB9}" destId="{D1E6FB62-3727-4FB0-AEB6-5ACCD99F229F}" srcOrd="0" destOrd="0" presId="urn:microsoft.com/office/officeart/2005/8/layout/vList2"/>
    <dgm:cxn modelId="{57593666-9F58-4F62-98B5-F326269C6B37}" srcId="{04D17252-73E7-438E-A56E-69CAA37085A3}" destId="{1C249C46-9FD1-43C0-B0E4-CA4E495FFC44}" srcOrd="7" destOrd="0" parTransId="{3D469FF0-C421-425D-85E8-C85157497D7E}" sibTransId="{00FD1591-AAFA-459D-89AD-767FB6297917}"/>
    <dgm:cxn modelId="{43E39078-1879-442A-8742-7D6132A54610}" srcId="{04D17252-73E7-438E-A56E-69CAA37085A3}" destId="{3FA10ABD-08DD-4522-8A3B-394398E656D9}" srcOrd="3" destOrd="0" parTransId="{AD6E9AD9-C0AC-4007-89DD-0C8F0F3D749F}" sibTransId="{935B229A-F913-464B-B64A-0A2169B4B352}"/>
    <dgm:cxn modelId="{76EA5538-D035-49FD-A78A-08042749450F}" type="presOf" srcId="{0A1994E0-DF01-420D-A886-F600390F281A}" destId="{59933B43-5CB1-4AC8-BF60-418DA92CE89A}" srcOrd="0" destOrd="0" presId="urn:microsoft.com/office/officeart/2005/8/layout/vList2"/>
    <dgm:cxn modelId="{E82C0F75-401F-4258-9B86-5D7B55B5768A}" type="presParOf" srcId="{6986820C-95E4-4C3F-80F0-77E0C0FC61E0}" destId="{7958E1DE-2153-4F81-8C23-B057653CCF04}" srcOrd="0" destOrd="0" presId="urn:microsoft.com/office/officeart/2005/8/layout/vList2"/>
    <dgm:cxn modelId="{8D88CB58-FE7E-4E73-A8FE-8B728584D801}" type="presParOf" srcId="{6986820C-95E4-4C3F-80F0-77E0C0FC61E0}" destId="{0603A385-7087-433E-BE5F-880EEC7DA079}" srcOrd="1" destOrd="0" presId="urn:microsoft.com/office/officeart/2005/8/layout/vList2"/>
    <dgm:cxn modelId="{C69A5D8A-4BD1-4936-868C-4EBAB94ADB16}" type="presParOf" srcId="{6986820C-95E4-4C3F-80F0-77E0C0FC61E0}" destId="{D1E6FB62-3727-4FB0-AEB6-5ACCD99F229F}" srcOrd="2" destOrd="0" presId="urn:microsoft.com/office/officeart/2005/8/layout/vList2"/>
    <dgm:cxn modelId="{9E1837CC-9BCA-45AB-A94C-A4A09ABB5F3C}" type="presParOf" srcId="{6986820C-95E4-4C3F-80F0-77E0C0FC61E0}" destId="{745C264E-F915-43A3-AA8B-9652C40242F7}" srcOrd="3" destOrd="0" presId="urn:microsoft.com/office/officeart/2005/8/layout/vList2"/>
    <dgm:cxn modelId="{E8B15E1A-5761-4584-98AF-53CA4741C8DD}" type="presParOf" srcId="{6986820C-95E4-4C3F-80F0-77E0C0FC61E0}" destId="{D5B1B5BF-C2F2-4A3E-83C5-44A341ABCA38}" srcOrd="4" destOrd="0" presId="urn:microsoft.com/office/officeart/2005/8/layout/vList2"/>
    <dgm:cxn modelId="{E354CC0D-5D6E-4C42-AFA0-9A043441557E}" type="presParOf" srcId="{6986820C-95E4-4C3F-80F0-77E0C0FC61E0}" destId="{25C9F0BE-4B92-449F-8A53-1A3408D78E9E}" srcOrd="5" destOrd="0" presId="urn:microsoft.com/office/officeart/2005/8/layout/vList2"/>
    <dgm:cxn modelId="{2F79E1F6-93C6-434D-894F-4213BB54BF9E}" type="presParOf" srcId="{6986820C-95E4-4C3F-80F0-77E0C0FC61E0}" destId="{310FD55E-E40D-4BE0-BB78-566A530FF16A}" srcOrd="6" destOrd="0" presId="urn:microsoft.com/office/officeart/2005/8/layout/vList2"/>
    <dgm:cxn modelId="{EF849F9F-C904-4723-9285-8F27F2C495B0}" type="presParOf" srcId="{6986820C-95E4-4C3F-80F0-77E0C0FC61E0}" destId="{C83F5132-EC90-4C57-8B51-16DA3DEA9FB5}" srcOrd="7" destOrd="0" presId="urn:microsoft.com/office/officeart/2005/8/layout/vList2"/>
    <dgm:cxn modelId="{2B06A781-8514-4A94-8B3D-FE94F4EB23E7}" type="presParOf" srcId="{6986820C-95E4-4C3F-80F0-77E0C0FC61E0}" destId="{BAAA0A37-DB48-41A9-B17D-2D4C1431308D}" srcOrd="8" destOrd="0" presId="urn:microsoft.com/office/officeart/2005/8/layout/vList2"/>
    <dgm:cxn modelId="{3A4FEDC0-B654-48CE-B14A-C0F21A887426}" type="presParOf" srcId="{6986820C-95E4-4C3F-80F0-77E0C0FC61E0}" destId="{49F5F836-8CF2-4455-A3E3-CCADFA66770D}" srcOrd="9" destOrd="0" presId="urn:microsoft.com/office/officeart/2005/8/layout/vList2"/>
    <dgm:cxn modelId="{A3447E4D-55CA-4129-919D-974CC95D5FD4}" type="presParOf" srcId="{6986820C-95E4-4C3F-80F0-77E0C0FC61E0}" destId="{59933B43-5CB1-4AC8-BF60-418DA92CE89A}" srcOrd="10" destOrd="0" presId="urn:microsoft.com/office/officeart/2005/8/layout/vList2"/>
    <dgm:cxn modelId="{90DB522C-B3C7-4E26-8939-56FDDEA6D05E}" type="presParOf" srcId="{6986820C-95E4-4C3F-80F0-77E0C0FC61E0}" destId="{A752A3F0-6008-45B6-B7F5-0F6AFBE40CDC}" srcOrd="11" destOrd="0" presId="urn:microsoft.com/office/officeart/2005/8/layout/vList2"/>
    <dgm:cxn modelId="{5C71EE78-202B-446E-83C9-8FD369CB3A35}" type="presParOf" srcId="{6986820C-95E4-4C3F-80F0-77E0C0FC61E0}" destId="{F71AAD1E-E4BB-41DE-8342-004369B0C809}" srcOrd="12" destOrd="0" presId="urn:microsoft.com/office/officeart/2005/8/layout/vList2"/>
    <dgm:cxn modelId="{B31E17C4-3A2A-480B-A417-1D03D435512E}" type="presParOf" srcId="{6986820C-95E4-4C3F-80F0-77E0C0FC61E0}" destId="{D3BA2D2A-A970-42EF-94BA-9A445A62A54C}" srcOrd="13" destOrd="0" presId="urn:microsoft.com/office/officeart/2005/8/layout/vList2"/>
    <dgm:cxn modelId="{6D447DE6-B0B9-4E8F-963D-4CB1B0E159B6}" type="presParOf" srcId="{6986820C-95E4-4C3F-80F0-77E0C0FC61E0}" destId="{BFBB90F7-E89C-4496-92E2-B3AD590435AD}" srcOrd="1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81DDF0-A48D-4FA9-BC30-4111512D8704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EC1C70-DF64-41BB-9560-3783045DE7ED}">
      <dgm:prSet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Реализация активной инвестиционной политики и мер по созданию благоприятной деловой среды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F10C02C-360B-4BD4-BCBC-C70CD27C456B}" type="parTrans" cxnId="{DF82E1AB-7CDA-4D18-AEE9-96BB9A941682}">
      <dgm:prSet/>
      <dgm:spPr/>
      <dgm:t>
        <a:bodyPr/>
        <a:lstStyle/>
        <a:p>
          <a:endParaRPr lang="ru-RU" sz="2000">
            <a:latin typeface="+mn-lt"/>
          </a:endParaRPr>
        </a:p>
      </dgm:t>
    </dgm:pt>
    <dgm:pt modelId="{52DC51D3-2DA4-42D6-90F1-DE8E537053B5}" type="sibTrans" cxnId="{DF82E1AB-7CDA-4D18-AEE9-96BB9A941682}">
      <dgm:prSet/>
      <dgm:spPr/>
      <dgm:t>
        <a:bodyPr/>
        <a:lstStyle/>
        <a:p>
          <a:endParaRPr lang="ru-RU" sz="2000">
            <a:latin typeface="+mn-lt"/>
          </a:endParaRPr>
        </a:p>
      </dgm:t>
    </dgm:pt>
    <dgm:pt modelId="{EA3A97E4-7E94-4465-88FF-9F807F0D5ACB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Привлечение эффективных собственников на объекты коммунальной инфраструктуры, в том числе на принципах государственно-частного партнерства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0DB06A0A-7333-47CE-9FFC-0223CFF2D614}" type="parTrans" cxnId="{A5E335D6-95B4-445E-8F55-AB834AED0F8B}">
      <dgm:prSet/>
      <dgm:spPr/>
      <dgm:t>
        <a:bodyPr/>
        <a:lstStyle/>
        <a:p>
          <a:endParaRPr lang="ru-RU" sz="2000">
            <a:latin typeface="+mn-lt"/>
          </a:endParaRPr>
        </a:p>
      </dgm:t>
    </dgm:pt>
    <dgm:pt modelId="{B5166A45-2B44-4308-AEBE-DA08FFE84BA1}" type="sibTrans" cxnId="{A5E335D6-95B4-445E-8F55-AB834AED0F8B}">
      <dgm:prSet/>
      <dgm:spPr/>
      <dgm:t>
        <a:bodyPr/>
        <a:lstStyle/>
        <a:p>
          <a:endParaRPr lang="ru-RU" sz="2000">
            <a:latin typeface="+mn-lt"/>
          </a:endParaRPr>
        </a:p>
      </dgm:t>
    </dgm:pt>
    <dgm:pt modelId="{838B2970-63F7-4D71-9BD9-D7D9D06DE9FC}">
      <dgm:prSet phldrT="[Текст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Выход на рынок с экологическим брендом Базарно-Карабулакского района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70F5E15-97C6-4B8C-8975-BA8CB965F8B3}" type="parTrans" cxnId="{080789C3-1F16-4A5E-A12B-A97B3C622331}">
      <dgm:prSet/>
      <dgm:spPr/>
      <dgm:t>
        <a:bodyPr/>
        <a:lstStyle/>
        <a:p>
          <a:endParaRPr lang="ru-RU" sz="2000">
            <a:latin typeface="+mn-lt"/>
          </a:endParaRPr>
        </a:p>
      </dgm:t>
    </dgm:pt>
    <dgm:pt modelId="{D7F32BF0-A718-4296-BED1-7C260AD2C293}" type="sibTrans" cxnId="{080789C3-1F16-4A5E-A12B-A97B3C622331}">
      <dgm:prSet/>
      <dgm:spPr/>
      <dgm:t>
        <a:bodyPr/>
        <a:lstStyle/>
        <a:p>
          <a:endParaRPr lang="ru-RU" sz="2000">
            <a:latin typeface="+mn-lt"/>
          </a:endParaRPr>
        </a:p>
      </dgm:t>
    </dgm:pt>
    <dgm:pt modelId="{61A7CEEB-1897-47AA-96B6-1EC01A706F2B}" type="pres">
      <dgm:prSet presAssocID="{AB81DDF0-A48D-4FA9-BC30-4111512D87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D8C8F2A-F974-4F3E-BD82-828B9561DBCA}" type="pres">
      <dgm:prSet presAssocID="{AEEC1C70-DF64-41BB-9560-3783045DE7ED}" presName="parentText" presStyleLbl="node1" presStyleIdx="0" presStyleCnt="3" custLinFactY="-13015" custLinFactNeighborX="83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40D523-D330-40AE-B4EB-06346CB34D12}" type="pres">
      <dgm:prSet presAssocID="{52DC51D3-2DA4-42D6-90F1-DE8E537053B5}" presName="spacer" presStyleCnt="0"/>
      <dgm:spPr/>
    </dgm:pt>
    <dgm:pt modelId="{2DA0AB3A-8655-4643-84BE-A9E87597426C}" type="pres">
      <dgm:prSet presAssocID="{EA3A97E4-7E94-4465-88FF-9F807F0D5ACB}" presName="parentText" presStyleLbl="node1" presStyleIdx="1" presStyleCnt="3" custLinFactY="-41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0C29A0-70A8-4F4C-A082-DD001470BC7A}" type="pres">
      <dgm:prSet presAssocID="{B5166A45-2B44-4308-AEBE-DA08FFE84BA1}" presName="spacer" presStyleCnt="0"/>
      <dgm:spPr/>
    </dgm:pt>
    <dgm:pt modelId="{DA3A7D53-B791-4B25-8B0D-4B1573C10872}" type="pres">
      <dgm:prSet presAssocID="{838B2970-63F7-4D71-9BD9-D7D9D06DE9FC}" presName="parentText" presStyleLbl="node1" presStyleIdx="2" presStyleCnt="3" custLinFactNeighborY="-144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05FC11-038A-4D69-9E36-3A887962142B}" type="presOf" srcId="{EA3A97E4-7E94-4465-88FF-9F807F0D5ACB}" destId="{2DA0AB3A-8655-4643-84BE-A9E87597426C}" srcOrd="0" destOrd="0" presId="urn:microsoft.com/office/officeart/2005/8/layout/vList2"/>
    <dgm:cxn modelId="{DF82E1AB-7CDA-4D18-AEE9-96BB9A941682}" srcId="{AB81DDF0-A48D-4FA9-BC30-4111512D8704}" destId="{AEEC1C70-DF64-41BB-9560-3783045DE7ED}" srcOrd="0" destOrd="0" parTransId="{6F10C02C-360B-4BD4-BCBC-C70CD27C456B}" sibTransId="{52DC51D3-2DA4-42D6-90F1-DE8E537053B5}"/>
    <dgm:cxn modelId="{C1F0531A-2921-409C-84C9-0FB5A023D038}" type="presOf" srcId="{838B2970-63F7-4D71-9BD9-D7D9D06DE9FC}" destId="{DA3A7D53-B791-4B25-8B0D-4B1573C10872}" srcOrd="0" destOrd="0" presId="urn:microsoft.com/office/officeart/2005/8/layout/vList2"/>
    <dgm:cxn modelId="{080789C3-1F16-4A5E-A12B-A97B3C622331}" srcId="{AB81DDF0-A48D-4FA9-BC30-4111512D8704}" destId="{838B2970-63F7-4D71-9BD9-D7D9D06DE9FC}" srcOrd="2" destOrd="0" parTransId="{C70F5E15-97C6-4B8C-8975-BA8CB965F8B3}" sibTransId="{D7F32BF0-A718-4296-BED1-7C260AD2C293}"/>
    <dgm:cxn modelId="{A6E14623-843A-4757-8DD2-59F3F5E5A1ED}" type="presOf" srcId="{AB81DDF0-A48D-4FA9-BC30-4111512D8704}" destId="{61A7CEEB-1897-47AA-96B6-1EC01A706F2B}" srcOrd="0" destOrd="0" presId="urn:microsoft.com/office/officeart/2005/8/layout/vList2"/>
    <dgm:cxn modelId="{A5E335D6-95B4-445E-8F55-AB834AED0F8B}" srcId="{AB81DDF0-A48D-4FA9-BC30-4111512D8704}" destId="{EA3A97E4-7E94-4465-88FF-9F807F0D5ACB}" srcOrd="1" destOrd="0" parTransId="{0DB06A0A-7333-47CE-9FFC-0223CFF2D614}" sibTransId="{B5166A45-2B44-4308-AEBE-DA08FFE84BA1}"/>
    <dgm:cxn modelId="{275CB25B-8685-47F3-B2EE-D1256D36B515}" type="presOf" srcId="{AEEC1C70-DF64-41BB-9560-3783045DE7ED}" destId="{ED8C8F2A-F974-4F3E-BD82-828B9561DBCA}" srcOrd="0" destOrd="0" presId="urn:microsoft.com/office/officeart/2005/8/layout/vList2"/>
    <dgm:cxn modelId="{E8D853B1-1C18-41D9-BA16-96B6ECB82795}" type="presParOf" srcId="{61A7CEEB-1897-47AA-96B6-1EC01A706F2B}" destId="{ED8C8F2A-F974-4F3E-BD82-828B9561DBCA}" srcOrd="0" destOrd="0" presId="urn:microsoft.com/office/officeart/2005/8/layout/vList2"/>
    <dgm:cxn modelId="{4F7ED727-BBDC-44C0-A503-0612843E821D}" type="presParOf" srcId="{61A7CEEB-1897-47AA-96B6-1EC01A706F2B}" destId="{1140D523-D330-40AE-B4EB-06346CB34D12}" srcOrd="1" destOrd="0" presId="urn:microsoft.com/office/officeart/2005/8/layout/vList2"/>
    <dgm:cxn modelId="{AA7D439A-3206-47A2-9EB9-13D57B4EFFA7}" type="presParOf" srcId="{61A7CEEB-1897-47AA-96B6-1EC01A706F2B}" destId="{2DA0AB3A-8655-4643-84BE-A9E87597426C}" srcOrd="2" destOrd="0" presId="urn:microsoft.com/office/officeart/2005/8/layout/vList2"/>
    <dgm:cxn modelId="{7B1238CD-908A-48E8-8FAB-90767E144FA0}" type="presParOf" srcId="{61A7CEEB-1897-47AA-96B6-1EC01A706F2B}" destId="{F10C29A0-70A8-4F4C-A082-DD001470BC7A}" srcOrd="3" destOrd="0" presId="urn:microsoft.com/office/officeart/2005/8/layout/vList2"/>
    <dgm:cxn modelId="{8727066F-A836-4F1F-B8FB-0DAB367C01A8}" type="presParOf" srcId="{61A7CEEB-1897-47AA-96B6-1EC01A706F2B}" destId="{DA3A7D53-B791-4B25-8B0D-4B1573C10872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977AA9-72CD-40E7-BC2C-750335C89CE1}" type="doc">
      <dgm:prSet loTypeId="urn:microsoft.com/office/officeart/2005/8/layout/default#4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7340F-7F62-423F-A2FC-419FD6E84573}">
      <dgm:prSet phldrT="[Текст]" custT="1"/>
      <dgm:spPr>
        <a:gradFill rotWithShape="0">
          <a:gsLst>
            <a:gs pos="0">
              <a:schemeClr val="bg1">
                <a:lumMod val="65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50000"/>
              </a:schemeClr>
            </a:gs>
          </a:gsLst>
        </a:gra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Глава Базарно-Карабулакского муниципального района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 Андрей Сергеевич Кушнарев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тел.: 8- (845-91)-7-15-81 </a:t>
          </a:r>
        </a:p>
        <a:p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E-mail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u="none" dirty="0" smtClean="0">
              <a:latin typeface="Times New Roman" pitchFamily="18" charset="0"/>
              <a:cs typeface="Times New Roman" pitchFamily="18" charset="0"/>
            </a:rPr>
            <a:t>glava_omo@bk.ru</a:t>
          </a:r>
          <a:endParaRPr lang="ru-RU" sz="1600" u="none" dirty="0">
            <a:latin typeface="Times New Roman" pitchFamily="18" charset="0"/>
            <a:cs typeface="Times New Roman" pitchFamily="18" charset="0"/>
          </a:endParaRPr>
        </a:p>
      </dgm:t>
    </dgm:pt>
    <dgm:pt modelId="{A68A9C58-1A37-46B3-9752-91F65AF937E0}" type="parTrans" cxnId="{0BF3DE59-B7BB-41AA-AE41-5A85631A991B}">
      <dgm:prSet/>
      <dgm:spPr/>
      <dgm:t>
        <a:bodyPr/>
        <a:lstStyle/>
        <a:p>
          <a:endParaRPr lang="ru-RU"/>
        </a:p>
      </dgm:t>
    </dgm:pt>
    <dgm:pt modelId="{CF05967F-7021-4630-AE4D-77E4FA5F76EA}" type="sibTrans" cxnId="{0BF3DE59-B7BB-41AA-AE41-5A85631A991B}">
      <dgm:prSet/>
      <dgm:spPr/>
      <dgm:t>
        <a:bodyPr/>
        <a:lstStyle/>
        <a:p>
          <a:endParaRPr lang="ru-RU"/>
        </a:p>
      </dgm:t>
    </dgm:pt>
    <dgm:pt modelId="{552AF5A6-0243-43AF-A180-65C5C6ACCF6E}">
      <dgm:prSet phldrT="[Текст]" custT="1"/>
      <dgm:spPr>
        <a:gradFill rotWithShape="0">
          <a:gsLst>
            <a:gs pos="0">
              <a:schemeClr val="bg1">
                <a:lumMod val="50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75000"/>
              </a:schemeClr>
            </a:gs>
          </a:gsLst>
        </a:gradFill>
      </dgm:spPr>
      <dgm:t>
        <a:bodyPr/>
        <a:lstStyle/>
        <a:p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Инвестиционный уполномоченный в Базарно-Карабулакском муниципальном районе –</a:t>
          </a:r>
        </a:p>
        <a:p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Заместитель главы администрации Базарно-Карабулакского муниципального района</a:t>
          </a:r>
        </a:p>
        <a:p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 экономике</a:t>
          </a:r>
        </a:p>
        <a:p>
          <a:r>
            <a: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Романова Валентина Вячеславовна</a:t>
          </a:r>
          <a:endParaRPr kumimoji="0" lang="ru-RU" sz="1600" b="0" i="0" u="none" strike="noStrike" cap="none" normalizeH="0" baseline="0" dirty="0" smtClean="0">
            <a:ln/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r>
            <a:rPr kumimoji="0" lang="ru-RU" sz="1600" b="0" i="0" u="none" strike="noStrike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тел.: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8-(84591)-7-14-00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+7 927 109 61 11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dirty="0" smtClean="0">
              <a:latin typeface="Times New Roman" pitchFamily="18" charset="0"/>
              <a:cs typeface="Times New Roman" pitchFamily="18" charset="0"/>
            </a:rPr>
            <a:t>E-mail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en-US" sz="1600" u="none" dirty="0" smtClean="0">
              <a:latin typeface="Times New Roman" pitchFamily="18" charset="0"/>
              <a:cs typeface="Times New Roman" pitchFamily="18" charset="0"/>
            </a:rPr>
            <a:t>glava_omo@bk.ru</a:t>
          </a:r>
          <a:endParaRPr lang="ru-RU" sz="1700" u="none" dirty="0">
            <a:latin typeface="Times New Roman" pitchFamily="18" charset="0"/>
            <a:cs typeface="Times New Roman" pitchFamily="18" charset="0"/>
          </a:endParaRPr>
        </a:p>
      </dgm:t>
    </dgm:pt>
    <dgm:pt modelId="{A7459CEB-AA1A-4EA4-99CE-FCBD7C5D7444}" type="parTrans" cxnId="{C0696533-3241-44B1-A5C3-9D9D1B193E33}">
      <dgm:prSet/>
      <dgm:spPr/>
      <dgm:t>
        <a:bodyPr/>
        <a:lstStyle/>
        <a:p>
          <a:endParaRPr lang="ru-RU"/>
        </a:p>
      </dgm:t>
    </dgm:pt>
    <dgm:pt modelId="{4266A19F-ABBF-4B3B-B58B-6F7501C19DC8}" type="sibTrans" cxnId="{C0696533-3241-44B1-A5C3-9D9D1B193E33}">
      <dgm:prSet/>
      <dgm:spPr/>
      <dgm:t>
        <a:bodyPr/>
        <a:lstStyle/>
        <a:p>
          <a:endParaRPr lang="ru-RU"/>
        </a:p>
      </dgm:t>
    </dgm:pt>
    <dgm:pt modelId="{3C577F21-8480-4230-977D-6F9379B76D65}">
      <dgm:prSet phldrT="[Текст]" custT="1"/>
      <dgm:spPr>
        <a:gradFill rotWithShape="0">
          <a:gsLst>
            <a:gs pos="0">
              <a:schemeClr val="bg1">
                <a:lumMod val="50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75000"/>
              </a:schemeClr>
            </a:gs>
          </a:gsLst>
        </a:gra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Страница Инвестора на официальном сайте администрации Базарно-Карабулакского района:</a:t>
          </a:r>
        </a:p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Главная | Официальный сайт администрации Базарно-Карабулакского муниципального района (admbk.ru)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57DE40-0E57-4056-9E74-538C65EAB19B}" type="parTrans" cxnId="{21C76DFE-BBF1-49F7-B899-ED403E311899}">
      <dgm:prSet/>
      <dgm:spPr/>
      <dgm:t>
        <a:bodyPr/>
        <a:lstStyle/>
        <a:p>
          <a:endParaRPr lang="ru-RU"/>
        </a:p>
      </dgm:t>
    </dgm:pt>
    <dgm:pt modelId="{9ED63B0F-772E-4406-B9EA-2EF7F36E9D7A}" type="sibTrans" cxnId="{21C76DFE-BBF1-49F7-B899-ED403E311899}">
      <dgm:prSet/>
      <dgm:spPr/>
      <dgm:t>
        <a:bodyPr/>
        <a:lstStyle/>
        <a:p>
          <a:endParaRPr lang="ru-RU"/>
        </a:p>
      </dgm:t>
    </dgm:pt>
    <dgm:pt modelId="{13B382E5-3BD7-44E8-B08A-504945FF259C}">
      <dgm:prSet phldrT="[Текст]" custT="1"/>
      <dgm:spPr>
        <a:gradFill rotWithShape="0">
          <a:gsLst>
            <a:gs pos="0">
              <a:schemeClr val="bg1">
                <a:lumMod val="65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75000"/>
              </a:schemeClr>
            </a:gs>
          </a:gsLst>
        </a:gradFill>
      </dgm:spPr>
      <dgm:t>
        <a:bodyPr/>
        <a:lstStyle/>
        <a:p>
          <a:r>
            <a:rPr lang="ru-RU" sz="1600" i="0" dirty="0" smtClean="0">
              <a:latin typeface="Times New Roman" pitchFamily="18" charset="0"/>
              <a:cs typeface="Times New Roman" pitchFamily="18" charset="0"/>
            </a:rPr>
            <a:t>АО «Корпорация развития Саратовской области»</a:t>
          </a:r>
        </a:p>
        <a:p>
          <a:r>
            <a:rPr lang="ru-RU" sz="1600" i="0" dirty="0" smtClean="0">
              <a:latin typeface="Times New Roman" pitchFamily="18" charset="0"/>
              <a:cs typeface="Times New Roman" pitchFamily="18" charset="0"/>
            </a:rPr>
            <a:t>Директор </a:t>
          </a:r>
          <a:r>
            <a:rPr lang="ru-RU" sz="1600" i="0" dirty="0" err="1" smtClean="0">
              <a:latin typeface="Times New Roman" pitchFamily="18" charset="0"/>
              <a:cs typeface="Times New Roman" pitchFamily="18" charset="0"/>
            </a:rPr>
            <a:t>Храпугин</a:t>
          </a:r>
          <a:r>
            <a:rPr lang="ru-RU" sz="1600" i="0" dirty="0" smtClean="0">
              <a:latin typeface="Times New Roman" pitchFamily="18" charset="0"/>
              <a:cs typeface="Times New Roman" pitchFamily="18" charset="0"/>
            </a:rPr>
            <a:t> Александр Владимирович</a:t>
          </a:r>
        </a:p>
        <a:p>
          <a:r>
            <a:rPr lang="ru-RU" sz="1600" i="0" dirty="0" smtClean="0">
              <a:latin typeface="Times New Roman" pitchFamily="18" charset="0"/>
              <a:cs typeface="Times New Roman" pitchFamily="18" charset="0"/>
            </a:rPr>
            <a:t> Официальный сайт</a:t>
          </a:r>
          <a:r>
            <a:rPr lang="ru-RU" sz="1600" i="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: </a:t>
          </a:r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Корпорация Развития Саратовской области | </a:t>
          </a:r>
          <a:r>
            <a:rPr lang="ru-RU" sz="16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saratovcorporation.ru</a:t>
          </a:r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адрес: г. Саратов , ул. Рабочая 145 А, 9 этаж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Телефон: </a:t>
          </a:r>
          <a:r>
            <a:rPr lang="ru-RU" sz="1600" u="none" dirty="0" smtClean="0">
              <a:latin typeface="Times New Roman" pitchFamily="18" charset="0"/>
              <a:cs typeface="Times New Roman" pitchFamily="18" charset="0"/>
            </a:rPr>
            <a:t>+7 (8452) 79-69-96</a:t>
          </a:r>
        </a:p>
        <a:p>
          <a:r>
            <a:rPr lang="ru-RU" sz="1600" u="sng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Е-mail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: </a:t>
          </a:r>
          <a:r>
            <a:rPr lang="ru-RU" sz="1600" u="none" dirty="0" smtClean="0">
              <a:latin typeface="Times New Roman" pitchFamily="18" charset="0"/>
              <a:cs typeface="Times New Roman" pitchFamily="18" charset="0"/>
            </a:rPr>
            <a:t>aokrso@mail.ru </a:t>
          </a:r>
          <a:endParaRPr lang="ru-RU" sz="1600" u="none" dirty="0">
            <a:latin typeface="Times New Roman" pitchFamily="18" charset="0"/>
            <a:cs typeface="Times New Roman" pitchFamily="18" charset="0"/>
          </a:endParaRPr>
        </a:p>
      </dgm:t>
    </dgm:pt>
    <dgm:pt modelId="{0EE04729-5C05-410A-9DDA-1451A908D986}" type="parTrans" cxnId="{8CB0AA1E-12F1-4ACF-B1F9-0489A40E4A80}">
      <dgm:prSet/>
      <dgm:spPr/>
      <dgm:t>
        <a:bodyPr/>
        <a:lstStyle/>
        <a:p>
          <a:endParaRPr lang="ru-RU"/>
        </a:p>
      </dgm:t>
    </dgm:pt>
    <dgm:pt modelId="{BCC1163F-BEAB-4243-B5AE-90E42FF52814}" type="sibTrans" cxnId="{8CB0AA1E-12F1-4ACF-B1F9-0489A40E4A80}">
      <dgm:prSet/>
      <dgm:spPr/>
      <dgm:t>
        <a:bodyPr/>
        <a:lstStyle/>
        <a:p>
          <a:endParaRPr lang="ru-RU"/>
        </a:p>
      </dgm:t>
    </dgm:pt>
    <dgm:pt modelId="{5C24DE39-AD57-4E6E-ADF6-57FFF458987F}" type="pres">
      <dgm:prSet presAssocID="{95977AA9-72CD-40E7-BC2C-750335C89CE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80282F-522C-406B-B04A-40C332412E12}" type="pres">
      <dgm:prSet presAssocID="{8647340F-7F62-423F-A2FC-419FD6E84573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2ADF9D-C25D-4C12-BD5E-B9556F841C7F}" type="pres">
      <dgm:prSet presAssocID="{CF05967F-7021-4630-AE4D-77E4FA5F76EA}" presName="sibTrans" presStyleCnt="0"/>
      <dgm:spPr/>
      <dgm:t>
        <a:bodyPr/>
        <a:lstStyle/>
        <a:p>
          <a:endParaRPr lang="ru-RU"/>
        </a:p>
      </dgm:t>
    </dgm:pt>
    <dgm:pt modelId="{DB6A4F6B-A23A-4D04-BA13-976DA4C05C9C}" type="pres">
      <dgm:prSet presAssocID="{552AF5A6-0243-43AF-A180-65C5C6ACCF6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F645BA-5DC7-495F-AE25-86591D177AC8}" type="pres">
      <dgm:prSet presAssocID="{4266A19F-ABBF-4B3B-B58B-6F7501C19DC8}" presName="sibTrans" presStyleCnt="0"/>
      <dgm:spPr/>
      <dgm:t>
        <a:bodyPr/>
        <a:lstStyle/>
        <a:p>
          <a:endParaRPr lang="ru-RU"/>
        </a:p>
      </dgm:t>
    </dgm:pt>
    <dgm:pt modelId="{F3EC95F7-6871-4942-82C7-494479ED574F}" type="pres">
      <dgm:prSet presAssocID="{3C577F21-8480-4230-977D-6F9379B76D6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43E8B-0F5A-4DCA-AF14-176798DB510D}" type="pres">
      <dgm:prSet presAssocID="{9ED63B0F-772E-4406-B9EA-2EF7F36E9D7A}" presName="sibTrans" presStyleCnt="0"/>
      <dgm:spPr/>
      <dgm:t>
        <a:bodyPr/>
        <a:lstStyle/>
        <a:p>
          <a:endParaRPr lang="ru-RU"/>
        </a:p>
      </dgm:t>
    </dgm:pt>
    <dgm:pt modelId="{FCD79E0E-444E-4982-8346-3E39D0D79371}" type="pres">
      <dgm:prSet presAssocID="{13B382E5-3BD7-44E8-B08A-504945FF259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438C66-1BE3-43AC-9CD5-98053A1D4416}" type="presOf" srcId="{552AF5A6-0243-43AF-A180-65C5C6ACCF6E}" destId="{DB6A4F6B-A23A-4D04-BA13-976DA4C05C9C}" srcOrd="0" destOrd="0" presId="urn:microsoft.com/office/officeart/2005/8/layout/default#4"/>
    <dgm:cxn modelId="{AE884556-40CA-487B-8FFA-609D38982B30}" type="presOf" srcId="{8647340F-7F62-423F-A2FC-419FD6E84573}" destId="{0880282F-522C-406B-B04A-40C332412E12}" srcOrd="0" destOrd="0" presId="urn:microsoft.com/office/officeart/2005/8/layout/default#4"/>
    <dgm:cxn modelId="{3CB0C619-CCE4-4BB8-A87F-FE91C6D8838C}" type="presOf" srcId="{13B382E5-3BD7-44E8-B08A-504945FF259C}" destId="{FCD79E0E-444E-4982-8346-3E39D0D79371}" srcOrd="0" destOrd="0" presId="urn:microsoft.com/office/officeart/2005/8/layout/default#4"/>
    <dgm:cxn modelId="{67B3CC58-8167-485C-9C71-83D2BEC988C4}" type="presOf" srcId="{3C577F21-8480-4230-977D-6F9379B76D65}" destId="{F3EC95F7-6871-4942-82C7-494479ED574F}" srcOrd="0" destOrd="0" presId="urn:microsoft.com/office/officeart/2005/8/layout/default#4"/>
    <dgm:cxn modelId="{CF3E7BA5-CFFA-4A84-9F6A-8336528B1BC4}" type="presOf" srcId="{95977AA9-72CD-40E7-BC2C-750335C89CE1}" destId="{5C24DE39-AD57-4E6E-ADF6-57FFF458987F}" srcOrd="0" destOrd="0" presId="urn:microsoft.com/office/officeart/2005/8/layout/default#4"/>
    <dgm:cxn modelId="{8CB0AA1E-12F1-4ACF-B1F9-0489A40E4A80}" srcId="{95977AA9-72CD-40E7-BC2C-750335C89CE1}" destId="{13B382E5-3BD7-44E8-B08A-504945FF259C}" srcOrd="3" destOrd="0" parTransId="{0EE04729-5C05-410A-9DDA-1451A908D986}" sibTransId="{BCC1163F-BEAB-4243-B5AE-90E42FF52814}"/>
    <dgm:cxn modelId="{0BF3DE59-B7BB-41AA-AE41-5A85631A991B}" srcId="{95977AA9-72CD-40E7-BC2C-750335C89CE1}" destId="{8647340F-7F62-423F-A2FC-419FD6E84573}" srcOrd="0" destOrd="0" parTransId="{A68A9C58-1A37-46B3-9752-91F65AF937E0}" sibTransId="{CF05967F-7021-4630-AE4D-77E4FA5F76EA}"/>
    <dgm:cxn modelId="{21C76DFE-BBF1-49F7-B899-ED403E311899}" srcId="{95977AA9-72CD-40E7-BC2C-750335C89CE1}" destId="{3C577F21-8480-4230-977D-6F9379B76D65}" srcOrd="2" destOrd="0" parTransId="{4657DE40-0E57-4056-9E74-538C65EAB19B}" sibTransId="{9ED63B0F-772E-4406-B9EA-2EF7F36E9D7A}"/>
    <dgm:cxn modelId="{C0696533-3241-44B1-A5C3-9D9D1B193E33}" srcId="{95977AA9-72CD-40E7-BC2C-750335C89CE1}" destId="{552AF5A6-0243-43AF-A180-65C5C6ACCF6E}" srcOrd="1" destOrd="0" parTransId="{A7459CEB-AA1A-4EA4-99CE-FCBD7C5D7444}" sibTransId="{4266A19F-ABBF-4B3B-B58B-6F7501C19DC8}"/>
    <dgm:cxn modelId="{5CDC082F-117C-4FCE-B905-FA1E9B56FE33}" type="presParOf" srcId="{5C24DE39-AD57-4E6E-ADF6-57FFF458987F}" destId="{0880282F-522C-406B-B04A-40C332412E12}" srcOrd="0" destOrd="0" presId="urn:microsoft.com/office/officeart/2005/8/layout/default#4"/>
    <dgm:cxn modelId="{25AE50B0-9E75-4940-8973-26D28C830ED1}" type="presParOf" srcId="{5C24DE39-AD57-4E6E-ADF6-57FFF458987F}" destId="{782ADF9D-C25D-4C12-BD5E-B9556F841C7F}" srcOrd="1" destOrd="0" presId="urn:microsoft.com/office/officeart/2005/8/layout/default#4"/>
    <dgm:cxn modelId="{4D1B74D2-827D-45FE-95A0-768A712830E3}" type="presParOf" srcId="{5C24DE39-AD57-4E6E-ADF6-57FFF458987F}" destId="{DB6A4F6B-A23A-4D04-BA13-976DA4C05C9C}" srcOrd="2" destOrd="0" presId="urn:microsoft.com/office/officeart/2005/8/layout/default#4"/>
    <dgm:cxn modelId="{8EE8AEE8-C33A-41AD-87E6-8A65AE8B4A2C}" type="presParOf" srcId="{5C24DE39-AD57-4E6E-ADF6-57FFF458987F}" destId="{CBF645BA-5DC7-495F-AE25-86591D177AC8}" srcOrd="3" destOrd="0" presId="urn:microsoft.com/office/officeart/2005/8/layout/default#4"/>
    <dgm:cxn modelId="{2BA1342F-3F17-4660-9D30-5AE1ACD1DDBB}" type="presParOf" srcId="{5C24DE39-AD57-4E6E-ADF6-57FFF458987F}" destId="{F3EC95F7-6871-4942-82C7-494479ED574F}" srcOrd="4" destOrd="0" presId="urn:microsoft.com/office/officeart/2005/8/layout/default#4"/>
    <dgm:cxn modelId="{59B363EC-D227-48DE-ADF0-2EC867A4B2F0}" type="presParOf" srcId="{5C24DE39-AD57-4E6E-ADF6-57FFF458987F}" destId="{A4743E8B-0F5A-4DCA-AF14-176798DB510D}" srcOrd="5" destOrd="0" presId="urn:microsoft.com/office/officeart/2005/8/layout/default#4"/>
    <dgm:cxn modelId="{F5AA56B8-ECC4-421B-9641-734C174DAC9F}" type="presParOf" srcId="{5C24DE39-AD57-4E6E-ADF6-57FFF458987F}" destId="{FCD79E0E-444E-4982-8346-3E39D0D79371}" srcOrd="6" destOrd="0" presId="urn:microsoft.com/office/officeart/2005/8/layout/default#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D9A05-3080-4ACD-A118-2F82FF07A3F1}">
      <dsp:nvSpPr>
        <dsp:cNvPr id="0" name=""/>
        <dsp:cNvSpPr/>
      </dsp:nvSpPr>
      <dsp:spPr>
        <a:xfrm>
          <a:off x="16865" y="71444"/>
          <a:ext cx="4088829" cy="1626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Территория района находится в пределах двух почвенно-климатических зон: </a:t>
          </a:r>
          <a:r>
            <a:rPr lang="ru-RU" sz="16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лесостепная зона средне-выщелочных черноземов и серых лесных </a:t>
          </a:r>
          <a:r>
            <a:rPr lang="ru-RU" sz="16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почв</a:t>
          </a:r>
          <a:endParaRPr lang="ru-RU" sz="1600" kern="1200" dirty="0"/>
        </a:p>
      </dsp:txBody>
      <dsp:txXfrm>
        <a:off x="16865" y="71444"/>
        <a:ext cx="4088829" cy="1626337"/>
      </dsp:txXfrm>
    </dsp:sp>
    <dsp:sp modelId="{C501FB2B-6EAC-497F-859C-8F80401C4F9B}">
      <dsp:nvSpPr>
        <dsp:cNvPr id="0" name=""/>
        <dsp:cNvSpPr/>
      </dsp:nvSpPr>
      <dsp:spPr>
        <a:xfrm>
          <a:off x="4502765" y="4081"/>
          <a:ext cx="3855477" cy="1626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Наличие </a:t>
          </a:r>
          <a:r>
            <a:rPr lang="ru-RU" sz="16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трудовых ресурсов</a:t>
          </a:r>
        </a:p>
      </dsp:txBody>
      <dsp:txXfrm>
        <a:off x="4502765" y="4081"/>
        <a:ext cx="3855477" cy="1626337"/>
      </dsp:txXfrm>
    </dsp:sp>
    <dsp:sp modelId="{719F33DB-E857-4E8E-A4F1-B239EA5314DA}">
      <dsp:nvSpPr>
        <dsp:cNvPr id="0" name=""/>
        <dsp:cNvSpPr/>
      </dsp:nvSpPr>
      <dsp:spPr>
        <a:xfrm>
          <a:off x="0" y="1928830"/>
          <a:ext cx="4072403" cy="1626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Наличие земельных ресурсов </a:t>
          </a:r>
          <a:r>
            <a:rPr lang="ru-RU" sz="16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для развития сельскохозяйственного </a:t>
          </a:r>
          <a:r>
            <a:rPr lang="ru-RU" sz="16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производства</a:t>
          </a:r>
          <a:endParaRPr lang="ru-RU" sz="1600" i="1" kern="1200" dirty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sp:txBody>
      <dsp:txXfrm>
        <a:off x="0" y="1928830"/>
        <a:ext cx="4072403" cy="1626337"/>
      </dsp:txXfrm>
    </dsp:sp>
    <dsp:sp modelId="{83C071C5-C628-4567-999A-B042593148EB}">
      <dsp:nvSpPr>
        <dsp:cNvPr id="0" name=""/>
        <dsp:cNvSpPr/>
      </dsp:nvSpPr>
      <dsp:spPr>
        <a:xfrm>
          <a:off x="4502318" y="1924829"/>
          <a:ext cx="3874586" cy="1626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7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Благоприятный </a:t>
          </a:r>
          <a:endParaRPr lang="ru-RU" sz="1700" kern="1200" dirty="0" smtClean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lvl="0" algn="ctr" defTabSz="75565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7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предпринимательский </a:t>
          </a:r>
          <a:r>
            <a:rPr lang="ru-RU" sz="17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климат</a:t>
          </a:r>
        </a:p>
      </dsp:txBody>
      <dsp:txXfrm>
        <a:off x="4502318" y="1924829"/>
        <a:ext cx="3874586" cy="1626337"/>
      </dsp:txXfrm>
    </dsp:sp>
    <dsp:sp modelId="{174BEB6C-AC3C-4292-8EAA-E76CE230EBAF}">
      <dsp:nvSpPr>
        <dsp:cNvPr id="0" name=""/>
        <dsp:cNvSpPr/>
      </dsp:nvSpPr>
      <dsp:spPr>
        <a:xfrm>
          <a:off x="0" y="3725033"/>
          <a:ext cx="4096717" cy="1626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Территория Базарно-Карабулакского района обладает ресурсами для исторического и краеведческого познания, экологического и этнографического развития детей и подростков, а также </a:t>
          </a:r>
          <a:r>
            <a:rPr lang="ru-RU" sz="17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развития туристического бизнеса</a:t>
          </a:r>
          <a:endParaRPr lang="ru-RU" sz="1700" i="1" kern="1200" dirty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sp:txBody>
      <dsp:txXfrm>
        <a:off x="0" y="3725033"/>
        <a:ext cx="4096717" cy="1626337"/>
      </dsp:txXfrm>
    </dsp:sp>
    <dsp:sp modelId="{E60EAE1D-2DD6-49DE-9D94-76932CBCCFE8}">
      <dsp:nvSpPr>
        <dsp:cNvPr id="0" name=""/>
        <dsp:cNvSpPr/>
      </dsp:nvSpPr>
      <dsp:spPr>
        <a:xfrm>
          <a:off x="4502304" y="3797047"/>
          <a:ext cx="3797877" cy="162633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Высокий </a:t>
          </a:r>
          <a:r>
            <a:rPr lang="ru-RU" sz="17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уровень газификации</a:t>
          </a:r>
          <a:endParaRPr lang="ru-RU" sz="1700" i="1" kern="1200" dirty="0"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sp:txBody>
      <dsp:txXfrm>
        <a:off x="4502304" y="3797047"/>
        <a:ext cx="3797877" cy="1626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187B0F-5F13-4769-8CBE-16177A309E72}">
      <dsp:nvSpPr>
        <dsp:cNvPr id="0" name=""/>
        <dsp:cNvSpPr/>
      </dsp:nvSpPr>
      <dsp:spPr>
        <a:xfrm>
          <a:off x="0" y="1990391"/>
          <a:ext cx="8643998" cy="144494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По данным статистики занято в экономике (без субъектов малого предпринимательства) на 1 июля 2023г. 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-  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424 чел. </a:t>
          </a:r>
          <a:endParaRPr lang="ru-RU" sz="1700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537" y="2060928"/>
        <a:ext cx="8502924" cy="1303875"/>
      </dsp:txXfrm>
    </dsp:sp>
    <dsp:sp modelId="{D9EC423E-B772-40B6-A70C-B23FEC78AE8E}">
      <dsp:nvSpPr>
        <dsp:cNvPr id="0" name=""/>
        <dsp:cNvSpPr/>
      </dsp:nvSpPr>
      <dsp:spPr>
        <a:xfrm>
          <a:off x="0" y="0"/>
          <a:ext cx="8643998" cy="144494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 возрастной структуре доля лиц трудоспособного возраста составляет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54,3 % или –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13 893 чел. (в 2022г. – 14 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139 чел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dsp:txBody>
      <dsp:txXfrm>
        <a:off x="70537" y="70537"/>
        <a:ext cx="8502924" cy="1303875"/>
      </dsp:txXfrm>
    </dsp:sp>
    <dsp:sp modelId="{97951114-1FEA-48CB-82F0-B9FB77ACBCA8}">
      <dsp:nvSpPr>
        <dsp:cNvPr id="0" name=""/>
        <dsp:cNvSpPr/>
      </dsp:nvSpPr>
      <dsp:spPr>
        <a:xfrm>
          <a:off x="0" y="3897031"/>
          <a:ext cx="8643998" cy="144494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На территории района на 01.11.2023г. насчитывается 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756 субъектов МСП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: 503 индивидуальных предпринимателей; 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                                   253  юридических лиц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kumimoji="0" lang="ru-RU" sz="1700" b="0" i="0" u="none" strike="noStrike" kern="1200" cap="none" normalizeH="0" baseline="0" dirty="0" smtClean="0">
            <a:ln/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1420 самозанятых физических 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лиц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537" y="3967568"/>
        <a:ext cx="8502924" cy="1303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467F1F-6BD9-4104-80E7-1716818EB8C4}">
      <dsp:nvSpPr>
        <dsp:cNvPr id="0" name=""/>
        <dsp:cNvSpPr/>
      </dsp:nvSpPr>
      <dsp:spPr>
        <a:xfrm>
          <a:off x="229677" y="0"/>
          <a:ext cx="2741397" cy="258314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Общая протяженность автомобильных дорог района </a:t>
          </a:r>
          <a:r>
            <a:rPr lang="ru-RU" sz="17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– 406,9 </a:t>
          </a:r>
          <a:r>
            <a:rPr lang="ru-RU" sz="1700" i="1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км </a:t>
          </a:r>
          <a:endParaRPr lang="ru-RU" sz="1700" i="1" kern="1200" dirty="0"/>
        </a:p>
      </dsp:txBody>
      <dsp:txXfrm>
        <a:off x="229677" y="0"/>
        <a:ext cx="2741397" cy="2583148"/>
      </dsp:txXfrm>
    </dsp:sp>
    <dsp:sp modelId="{0C5D9116-6282-4228-888D-4981D12B53D1}">
      <dsp:nvSpPr>
        <dsp:cNvPr id="0" name=""/>
        <dsp:cNvSpPr/>
      </dsp:nvSpPr>
      <dsp:spPr>
        <a:xfrm>
          <a:off x="3241468" y="11829"/>
          <a:ext cx="2701230" cy="255993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 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Через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территорию района проходит </a:t>
          </a: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автомобильная трасса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«Саратов—Базарный Карабулак—Балтай»,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и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однопутная неэлектрифицированная железнодорожная линия «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Аткарск-Сенная» </a:t>
          </a:r>
          <a:endParaRPr kumimoji="0" lang="ru-RU" sz="1700" b="0" i="0" u="none" strike="noStrike" kern="1200" cap="none" normalizeH="0" baseline="0" dirty="0" smtClean="0">
            <a:ln/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</dsp:txBody>
      <dsp:txXfrm>
        <a:off x="3241468" y="11829"/>
        <a:ext cx="2701230" cy="2559939"/>
      </dsp:txXfrm>
    </dsp:sp>
    <dsp:sp modelId="{37E36DAD-7C9D-45A6-B0D7-8533F9C37055}">
      <dsp:nvSpPr>
        <dsp:cNvPr id="0" name=""/>
        <dsp:cNvSpPr/>
      </dsp:nvSpPr>
      <dsp:spPr>
        <a:xfrm>
          <a:off x="6212821" y="73612"/>
          <a:ext cx="2701230" cy="243637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700" b="0" i="1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Мост в с. Яковлевка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, связывает Саратовскую область с Пензенской областью и обеспечивает выход на трассу </a:t>
          </a:r>
          <a:r>
            <a:rPr kumimoji="0" lang="ru-RU" sz="17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«Москва-Самара»</a:t>
          </a:r>
          <a:endParaRPr kumimoji="0" lang="ru-RU" sz="1700" b="0" i="0" u="none" strike="noStrike" kern="1200" cap="none" normalizeH="0" baseline="0" dirty="0" smtClean="0">
            <a:ln/>
            <a:effectLst/>
            <a:latin typeface="Times New Roman" pitchFamily="18" charset="0"/>
            <a:ea typeface="Times New Roman" pitchFamily="18" charset="0"/>
            <a:cs typeface="Times New Roman" pitchFamily="18" charset="0"/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           </a:t>
          </a:r>
          <a:endParaRPr lang="ru-RU" sz="1700" kern="1200" dirty="0"/>
        </a:p>
      </dsp:txBody>
      <dsp:txXfrm>
        <a:off x="6212821" y="73612"/>
        <a:ext cx="2701230" cy="2436374"/>
      </dsp:txXfrm>
    </dsp:sp>
    <dsp:sp modelId="{4F37AA59-C75D-4300-A53E-4D77F45EE2D4}">
      <dsp:nvSpPr>
        <dsp:cNvPr id="0" name=""/>
        <dsp:cNvSpPr/>
      </dsp:nvSpPr>
      <dsp:spPr>
        <a:xfrm>
          <a:off x="285714" y="2853722"/>
          <a:ext cx="2701230" cy="328992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i="1" kern="1200" dirty="0" smtClean="0">
              <a:latin typeface="Times New Roman" pitchFamily="18" charset="0"/>
              <a:cs typeface="Times New Roman" pitchFamily="18" charset="0"/>
            </a:rPr>
            <a:t>Сеть общеобразовательных учреждений района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состоит из 4 базовых школ (СОШ № 1 р.п.Базарный Карабулак, СОШ № 2 р.п. Базарный Карабулак, СОШ п. Свободный, СОШ с. Яковлевка )  и 20 филиалов этих школ.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u="none" kern="1200" dirty="0" smtClean="0">
              <a:latin typeface="Times New Roman" pitchFamily="18" charset="0"/>
              <a:cs typeface="Times New Roman" pitchFamily="18" charset="0"/>
            </a:rPr>
            <a:t>              </a:t>
          </a:r>
          <a:endParaRPr lang="ru-RU" sz="1600" kern="1200" dirty="0"/>
        </a:p>
      </dsp:txBody>
      <dsp:txXfrm>
        <a:off x="285714" y="2853722"/>
        <a:ext cx="2701230" cy="3289920"/>
      </dsp:txXfrm>
    </dsp:sp>
    <dsp:sp modelId="{5BB768D2-112C-4C17-BF4F-1390F1FD9929}">
      <dsp:nvSpPr>
        <dsp:cNvPr id="0" name=""/>
        <dsp:cNvSpPr/>
      </dsp:nvSpPr>
      <dsp:spPr>
        <a:xfrm>
          <a:off x="3221384" y="2858659"/>
          <a:ext cx="2701230" cy="327959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0" u="none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0" i="1" u="none" kern="1200" dirty="0" smtClean="0">
              <a:latin typeface="Times New Roman" pitchFamily="18" charset="0"/>
              <a:cs typeface="Times New Roman" pitchFamily="18" charset="0"/>
            </a:rPr>
            <a:t>Структура  </a:t>
          </a:r>
          <a:r>
            <a:rPr lang="ru-RU" sz="1700" b="0" i="1" u="none" kern="1200" dirty="0" smtClean="0">
              <a:latin typeface="Times New Roman" pitchFamily="18" charset="0"/>
              <a:cs typeface="Times New Roman" pitchFamily="18" charset="0"/>
            </a:rPr>
            <a:t>«Базарно-Карабулакской районной больницы» </a:t>
          </a:r>
          <a:r>
            <a:rPr lang="ru-RU" sz="1700" b="0" u="none" kern="1200" dirty="0" smtClean="0">
              <a:latin typeface="Times New Roman" pitchFamily="18" charset="0"/>
              <a:cs typeface="Times New Roman" pitchFamily="18" charset="0"/>
            </a:rPr>
            <a:t>представлена: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взрослая районная поликлиника на 400 посещений в смену, детская районная поликлиника на 150 посещений в смену, отделение скорой медицинской помощи, 7 врачебных амбулаторий, 16 </a:t>
          </a:r>
          <a:r>
            <a:rPr lang="ru-RU" sz="1700" kern="1200" dirty="0" err="1" smtClean="0">
              <a:latin typeface="Times New Roman" pitchFamily="18" charset="0"/>
              <a:cs typeface="Times New Roman" pitchFamily="18" charset="0"/>
            </a:rPr>
            <a:t>ФАПов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7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           </a:t>
          </a:r>
          <a:endParaRPr lang="ru-RU" sz="1600" kern="1200" dirty="0"/>
        </a:p>
      </dsp:txBody>
      <dsp:txXfrm>
        <a:off x="3221384" y="2858659"/>
        <a:ext cx="2701230" cy="3279596"/>
      </dsp:txXfrm>
    </dsp:sp>
    <dsp:sp modelId="{5BA8BE41-4525-4E26-8A96-BA62ACA74937}">
      <dsp:nvSpPr>
        <dsp:cNvPr id="0" name=""/>
        <dsp:cNvSpPr/>
      </dsp:nvSpPr>
      <dsp:spPr>
        <a:xfrm>
          <a:off x="6192738" y="2928958"/>
          <a:ext cx="2701230" cy="3138997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i="1" kern="1200" dirty="0" smtClean="0">
              <a:latin typeface="Times New Roman" pitchFamily="18" charset="0"/>
              <a:cs typeface="Times New Roman" pitchFamily="18" charset="0"/>
            </a:rPr>
            <a:t>Для занятия спортом в районе имеются: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физкультурно-оздоровительный комплекс, включающий в себя взрослый и детский бассейны, стадион «Колос», Детско-юношеская спортивная школа.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            В 2024 году планируется строительство ледовой арены.</a:t>
          </a:r>
          <a:endParaRPr lang="ru-RU" sz="1700" kern="1200" dirty="0"/>
        </a:p>
      </dsp:txBody>
      <dsp:txXfrm>
        <a:off x="6192738" y="2928958"/>
        <a:ext cx="2701230" cy="31389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7F0EF4-9FA1-4692-827D-DAC13BF7A709}">
      <dsp:nvSpPr>
        <dsp:cNvPr id="0" name=""/>
        <dsp:cNvSpPr/>
      </dsp:nvSpPr>
      <dsp:spPr>
        <a:xfrm>
          <a:off x="0" y="3071836"/>
          <a:ext cx="9001156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Утверждено 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Положение о налоговых льготах, предоставляемых</a:t>
          </a:r>
          <a:r>
            <a:rPr lang="ru-RU" sz="1700" kern="1200" dirty="0" smtClean="0">
              <a:latin typeface="PT Astra Serif" pitchFamily="18" charset="-52"/>
              <a:ea typeface="Calibri" pitchFamily="34" charset="0"/>
              <a:cs typeface="Times New Roman" pitchFamily="18" charset="0"/>
            </a:rPr>
            <a:t> 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инвесторам, осуществляющим инвестиции в сферу материального производства на территории Базарно-Карабулакского муниципального района</a:t>
          </a:r>
          <a:endParaRPr lang="ru-RU" sz="1700" kern="1200" dirty="0"/>
        </a:p>
      </dsp:txBody>
      <dsp:txXfrm>
        <a:off x="44664" y="3116500"/>
        <a:ext cx="8911828" cy="825612"/>
      </dsp:txXfrm>
    </dsp:sp>
    <dsp:sp modelId="{8B337475-4528-49FC-A2A9-3E19FFBDF813}">
      <dsp:nvSpPr>
        <dsp:cNvPr id="0" name=""/>
        <dsp:cNvSpPr/>
      </dsp:nvSpPr>
      <dsp:spPr>
        <a:xfrm>
          <a:off x="0" y="1058460"/>
          <a:ext cx="9001156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Утверждено 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Положение </a:t>
          </a:r>
          <a:r>
            <a:rPr lang="ru-RU" sz="1700" kern="1200" dirty="0" smtClean="0">
              <a:latin typeface="Calibri"/>
              <a:ea typeface="Times New Roman" pitchFamily="18" charset="0"/>
              <a:cs typeface="Times New Roman" pitchFamily="18" charset="0"/>
            </a:rPr>
            <a:t>«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О муниципально-частном</a:t>
          </a:r>
          <a:r>
            <a:rPr lang="ru-RU" sz="1700" kern="1200" dirty="0" smtClean="0">
              <a:latin typeface="PT Astra Serif" pitchFamily="18" charset="-52"/>
              <a:ea typeface="Calibri" pitchFamily="34" charset="0"/>
              <a:cs typeface="Times New Roman" pitchFamily="18" charset="0"/>
            </a:rPr>
            <a:t> 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партнерстве в муниципальном районе</a:t>
          </a:r>
          <a:r>
            <a:rPr lang="ru-RU" sz="1700" kern="1200" dirty="0" smtClean="0">
              <a:latin typeface="Calibri"/>
              <a:ea typeface="Times New Roman" pitchFamily="18" charset="0"/>
              <a:cs typeface="Times New Roman" pitchFamily="18" charset="0"/>
            </a:rPr>
            <a:t>»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 </a:t>
          </a:r>
        </a:p>
      </dsp:txBody>
      <dsp:txXfrm>
        <a:off x="44664" y="1103124"/>
        <a:ext cx="8911828" cy="825612"/>
      </dsp:txXfrm>
    </dsp:sp>
    <dsp:sp modelId="{D94A6982-553C-4834-AAAB-3BAE539B9F50}">
      <dsp:nvSpPr>
        <dsp:cNvPr id="0" name=""/>
        <dsp:cNvSpPr/>
      </dsp:nvSpPr>
      <dsp:spPr>
        <a:xfrm>
          <a:off x="0" y="1"/>
          <a:ext cx="9001156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На официальном сайте района создана специальная страница инвестора, на которой отображены инвестиционный паспорт района, конкурентные преимущества, льготы для инвесторов, разработана дорожная карта привлечения инвестиций в муниципальный район</a:t>
          </a:r>
        </a:p>
      </dsp:txBody>
      <dsp:txXfrm>
        <a:off x="44664" y="44665"/>
        <a:ext cx="8911828" cy="825612"/>
      </dsp:txXfrm>
    </dsp:sp>
    <dsp:sp modelId="{AE8DEC92-194D-42E8-B67C-6E398BFBAD55}">
      <dsp:nvSpPr>
        <dsp:cNvPr id="0" name=""/>
        <dsp:cNvSpPr/>
      </dsp:nvSpPr>
      <dsp:spPr>
        <a:xfrm>
          <a:off x="0" y="2030540"/>
          <a:ext cx="9001156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Утвержден </a:t>
          </a: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перечень муниципального имущества для поддержки субъектов малого и среднего предпринимательства на территории Базарно-Карабулакского муниципального района</a:t>
          </a:r>
          <a:endParaRPr lang="ru-RU" sz="1700" kern="1200" dirty="0">
            <a:latin typeface="PT Astra Serif" pitchFamily="18" charset="-52"/>
            <a:ea typeface="Times New Roman" pitchFamily="18" charset="0"/>
            <a:cs typeface="Times New Roman" pitchFamily="18" charset="0"/>
          </a:endParaRPr>
        </a:p>
      </dsp:txBody>
      <dsp:txXfrm>
        <a:off x="44664" y="2075204"/>
        <a:ext cx="8911828" cy="825612"/>
      </dsp:txXfrm>
    </dsp:sp>
    <dsp:sp modelId="{C513B41F-3C0B-4A02-83BC-5E7754B7B68E}">
      <dsp:nvSpPr>
        <dsp:cNvPr id="0" name=""/>
        <dsp:cNvSpPr/>
      </dsp:nvSpPr>
      <dsp:spPr>
        <a:xfrm>
          <a:off x="0" y="5072098"/>
          <a:ext cx="9001156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Определен телефон «Горячей линии»  в администрации района, для инвесторов </a:t>
          </a:r>
          <a:endParaRPr lang="ru-RU" sz="1700" kern="1200" dirty="0">
            <a:latin typeface="PT Astra Serif" pitchFamily="18" charset="-52"/>
            <a:ea typeface="Times New Roman" pitchFamily="18" charset="0"/>
            <a:cs typeface="Times New Roman" pitchFamily="18" charset="0"/>
          </a:endParaRPr>
        </a:p>
      </dsp:txBody>
      <dsp:txXfrm>
        <a:off x="44664" y="5116762"/>
        <a:ext cx="8911828" cy="825612"/>
      </dsp:txXfrm>
    </dsp:sp>
    <dsp:sp modelId="{DCEB0D22-5263-4C0F-A6FC-C62FE1CF6A27}">
      <dsp:nvSpPr>
        <dsp:cNvPr id="0" name=""/>
        <dsp:cNvSpPr/>
      </dsp:nvSpPr>
      <dsp:spPr>
        <a:xfrm>
          <a:off x="0" y="4071968"/>
          <a:ext cx="9001156" cy="9149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PT Astra Serif" pitchFamily="18" charset="-52"/>
              <a:ea typeface="Times New Roman" pitchFamily="18" charset="0"/>
              <a:cs typeface="Times New Roman" pitchFamily="18" charset="0"/>
            </a:rPr>
            <a:t>Постановлением администрации района №762 от 12.08.2014 у</a:t>
          </a:r>
          <a:r>
            <a:rPr lang="ru-RU" sz="1700" kern="1200" dirty="0" smtClean="0">
              <a:latin typeface="PT Astra Serif" pitchFamily="18" charset="-52"/>
              <a:ea typeface="Calibri" pitchFamily="34" charset="0"/>
              <a:cs typeface="Times New Roman" pitchFamily="18" charset="0"/>
            </a:rPr>
            <a:t>твержден Совет по инвестициям при главе администрации Базарно-Карабулакского муниципального района. Протоколы  Совета размещаются на официальном сайте администрации района.</a:t>
          </a:r>
          <a:endParaRPr lang="ru-RU" sz="1700" kern="1200" dirty="0"/>
        </a:p>
      </dsp:txBody>
      <dsp:txXfrm>
        <a:off x="44664" y="4116632"/>
        <a:ext cx="8911828" cy="8256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C1572F-70FA-42D5-AE58-840DD62C2F0C}">
      <dsp:nvSpPr>
        <dsp:cNvPr id="0" name=""/>
        <dsp:cNvSpPr/>
      </dsp:nvSpPr>
      <dsp:spPr>
        <a:xfrm>
          <a:off x="0" y="0"/>
          <a:ext cx="9144000" cy="110448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Базарно-Карабулакский муниципальный район представляет собой район аграрного типа. Сельское хозяйство является важнейшей, базовой сферой хозяйственного комплекса Базарно-Карабулакского   муниципального района.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916" y="53916"/>
        <a:ext cx="9036168" cy="996648"/>
      </dsp:txXfrm>
    </dsp:sp>
    <dsp:sp modelId="{F4CF4235-04EC-48FB-8C89-9300FA423209}">
      <dsp:nvSpPr>
        <dsp:cNvPr id="0" name=""/>
        <dsp:cNvSpPr/>
      </dsp:nvSpPr>
      <dsp:spPr>
        <a:xfrm>
          <a:off x="0" y="1093030"/>
          <a:ext cx="9144000" cy="915172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Промышленность является вспомогательной отраслью экономики района и представлена предприятиями пищевой промышленности, промышленности строительных материалов, цехами по переработке сельскохозяйственного сырья.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675" y="1137705"/>
        <a:ext cx="9054650" cy="825822"/>
      </dsp:txXfrm>
    </dsp:sp>
    <dsp:sp modelId="{FD3AF7D9-DAD2-4139-A63D-BC293854285A}">
      <dsp:nvSpPr>
        <dsp:cNvPr id="0" name=""/>
        <dsp:cNvSpPr/>
      </dsp:nvSpPr>
      <dsp:spPr>
        <a:xfrm>
          <a:off x="0" y="2226421"/>
          <a:ext cx="9144000" cy="904293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Так же район является одним из наиболее живописных и привлекательных для отдыха и туризма лесостепных районов Саратовской области. 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144" y="2270565"/>
        <a:ext cx="9055712" cy="8160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67896D-DAA8-4F1A-B736-4EB1393F2DB2}">
      <dsp:nvSpPr>
        <dsp:cNvPr id="0" name=""/>
        <dsp:cNvSpPr/>
      </dsp:nvSpPr>
      <dsp:spPr>
        <a:xfrm>
          <a:off x="0" y="0"/>
          <a:ext cx="9144000" cy="814393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Поэтому основными направлениями инвестиционного развития района  являются: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0"/>
        <a:ext cx="9144000" cy="814393"/>
      </dsp:txXfrm>
    </dsp:sp>
    <dsp:sp modelId="{D45D6078-5857-48C7-BD60-247F0CF06D8E}">
      <dsp:nvSpPr>
        <dsp:cNvPr id="0" name=""/>
        <dsp:cNvSpPr/>
      </dsp:nvSpPr>
      <dsp:spPr>
        <a:xfrm>
          <a:off x="303" y="1052995"/>
          <a:ext cx="4568445" cy="123302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dirty="0" smtClean="0">
              <a:latin typeface="Times New Roman" pitchFamily="18" charset="0"/>
              <a:cs typeface="Times New Roman" pitchFamily="18" charset="0"/>
            </a:rPr>
            <a:t>сельское хозяйство</a:t>
          </a:r>
          <a:endParaRPr lang="ru-RU" sz="2400" b="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3" y="1052995"/>
        <a:ext cx="4568445" cy="1233021"/>
      </dsp:txXfrm>
    </dsp:sp>
    <dsp:sp modelId="{BF22FD3E-6ABB-4610-BF0E-B9A304A627B7}">
      <dsp:nvSpPr>
        <dsp:cNvPr id="0" name=""/>
        <dsp:cNvSpPr/>
      </dsp:nvSpPr>
      <dsp:spPr>
        <a:xfrm>
          <a:off x="4569053" y="1084104"/>
          <a:ext cx="4574946" cy="1198885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i="1" kern="1200" dirty="0" smtClean="0">
              <a:latin typeface="Times New Roman" pitchFamily="18" charset="0"/>
              <a:cs typeface="Times New Roman" pitchFamily="18" charset="0"/>
            </a:rPr>
            <a:t>туризм</a:t>
          </a:r>
          <a:endParaRPr lang="ru-RU" sz="2800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69053" y="1084104"/>
        <a:ext cx="4574946" cy="1198885"/>
      </dsp:txXfrm>
    </dsp:sp>
    <dsp:sp modelId="{1F101D36-5B4F-45A3-B200-6E211745F22C}">
      <dsp:nvSpPr>
        <dsp:cNvPr id="0" name=""/>
        <dsp:cNvSpPr/>
      </dsp:nvSpPr>
      <dsp:spPr>
        <a:xfrm>
          <a:off x="0" y="2524618"/>
          <a:ext cx="9144000" cy="190025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75ED5-78E1-4634-9891-09B9BF5E0342}">
      <dsp:nvSpPr>
        <dsp:cNvPr id="0" name=""/>
        <dsp:cNvSpPr/>
      </dsp:nvSpPr>
      <dsp:spPr>
        <a:xfrm>
          <a:off x="36649" y="0"/>
          <a:ext cx="4172477" cy="2503509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СИЛЬНЫЕ СТОРОНЫ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Территория района находится в пределах двух почвенно-климатических зон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Наличие земельных ресурсов для развития сельскохозяйственного производства.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Наличие трудовых ресурсов.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Наличие развитой инфраструктуры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Построена  новая поликлиника, с современным медицинским оборудованием на 400 посещений в смену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Реализация проектов модернизации системы образования (получение нового оборудования, укрепление материально-технической базы, повышение квалификации педагогов)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649" y="0"/>
        <a:ext cx="4172477" cy="2503509"/>
      </dsp:txXfrm>
    </dsp:sp>
    <dsp:sp modelId="{7E0369D5-E997-4D3A-9BED-3CF8D05D7946}">
      <dsp:nvSpPr>
        <dsp:cNvPr id="0" name=""/>
        <dsp:cNvSpPr/>
      </dsp:nvSpPr>
      <dsp:spPr>
        <a:xfrm>
          <a:off x="4501159" y="50929"/>
          <a:ext cx="4230345" cy="248576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СЛАБЫЕ СТОРОНЫ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Значительная удаленность от областного центра  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Обеспеченность водой за счет подземных источников носит не повсеместный, ограниченный характер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крупных предприятий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крупных специализированных строительных организаций и инвесторов для застройки территории.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Недостаточная обеспеченность врачами и средними медработниками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Сокращение численности населения.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Миграционный отток населения</a:t>
          </a:r>
        </a:p>
      </dsp:txBody>
      <dsp:txXfrm>
        <a:off x="4501159" y="50929"/>
        <a:ext cx="4230345" cy="2485761"/>
      </dsp:txXfrm>
    </dsp:sp>
    <dsp:sp modelId="{9127C8BC-0D77-4F77-993C-64C21CC9882E}">
      <dsp:nvSpPr>
        <dsp:cNvPr id="0" name=""/>
        <dsp:cNvSpPr/>
      </dsp:nvSpPr>
      <dsp:spPr>
        <a:xfrm>
          <a:off x="47946" y="2799762"/>
          <a:ext cx="4107358" cy="2646628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ВОЗМОЖНОСТИ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Благоприятные природно - климатические условия создают все предпосылки для развития туризма в районе 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Район представляет собой район аграрного типа. Сельское хозяйство является важнейшей, базовой сферой хозяйственного комплекса Базарно-Карабулакского   муниципального района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Повышение эффективности использования земельного фонда Возрождение мелиоративной системы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Развитие мясного животноводства, получение высококачественной, экологически чистой продукции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Территория Базарно-Карабулакского района обладает природными и культурными ресурсами для развития туризма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946" y="2799762"/>
        <a:ext cx="4107358" cy="2646628"/>
      </dsp:txXfrm>
    </dsp:sp>
    <dsp:sp modelId="{214623CA-345F-4927-A52E-7E7EBC73A647}">
      <dsp:nvSpPr>
        <dsp:cNvPr id="0" name=""/>
        <dsp:cNvSpPr/>
      </dsp:nvSpPr>
      <dsp:spPr>
        <a:xfrm>
          <a:off x="4556377" y="2786082"/>
          <a:ext cx="4230496" cy="2639816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УГРОЗЫ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Возможность возникновения на территории района различных видов чрезвычайных ситуаций природного характера: засухи, весенние заморозки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Сокращение трудоспособного населения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Отток квалифицированных кадров в другие регионы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latin typeface="Times New Roman" pitchFamily="18" charset="0"/>
              <a:cs typeface="Times New Roman" pitchFamily="18" charset="0"/>
            </a:rPr>
            <a:t>Старение населения, сокращение притока молодежи в трудоспособные возрастные группы.</a:t>
          </a: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56377" y="2786082"/>
        <a:ext cx="4230496" cy="26398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8E1DE-2153-4F81-8C23-B057653CCF04}">
      <dsp:nvSpPr>
        <dsp:cNvPr id="0" name=""/>
        <dsp:cNvSpPr/>
      </dsp:nvSpPr>
      <dsp:spPr>
        <a:xfrm>
          <a:off x="0" y="0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Развитие сельского хозяйства в районе, увеличение объемов продукции сельскохозяйственного производства, укрепление материально-технической базы предприятий, выход на полное обеспечение населения района говядиной, бараниной собственного производства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35982"/>
        <a:ext cx="9072036" cy="665136"/>
      </dsp:txXfrm>
    </dsp:sp>
    <dsp:sp modelId="{D1E6FB62-3727-4FB0-AEB6-5ACCD99F229F}">
      <dsp:nvSpPr>
        <dsp:cNvPr id="0" name=""/>
        <dsp:cNvSpPr/>
      </dsp:nvSpPr>
      <dsp:spPr>
        <a:xfrm>
          <a:off x="0" y="799158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Создание в Базарно-Карабулакском муниципальном районе особой экономической зоны производства экологически чистых продуктов с развитой сетью перерабатывающих производств.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835140"/>
        <a:ext cx="9072036" cy="665136"/>
      </dsp:txXfrm>
    </dsp:sp>
    <dsp:sp modelId="{D5B1B5BF-C2F2-4A3E-83C5-44A341ABCA38}">
      <dsp:nvSpPr>
        <dsp:cNvPr id="0" name=""/>
        <dsp:cNvSpPr/>
      </dsp:nvSpPr>
      <dsp:spPr>
        <a:xfrm>
          <a:off x="0" y="1599855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Повышение качества инвестиционной составляющей развития района за счет обеспечения взаимодействия с инвестиционными компаниями, банками, государственными, инвестиционными агентствами.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1635837"/>
        <a:ext cx="9072036" cy="665136"/>
      </dsp:txXfrm>
    </dsp:sp>
    <dsp:sp modelId="{310FD55E-E40D-4BE0-BB78-566A530FF16A}">
      <dsp:nvSpPr>
        <dsp:cNvPr id="0" name=""/>
        <dsp:cNvSpPr/>
      </dsp:nvSpPr>
      <dsp:spPr>
        <a:xfrm>
          <a:off x="0" y="2365513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Развитие туризма </a:t>
          </a:r>
          <a:r>
            <a:rPr lang="ru-RU" sz="14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как направление построения успешного бренда территории района. 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2401495"/>
        <a:ext cx="9072036" cy="665136"/>
      </dsp:txXfrm>
    </dsp:sp>
    <dsp:sp modelId="{BAAA0A37-DB48-41A9-B17D-2D4C1431308D}">
      <dsp:nvSpPr>
        <dsp:cNvPr id="0" name=""/>
        <dsp:cNvSpPr/>
      </dsp:nvSpPr>
      <dsp:spPr>
        <a:xfrm>
          <a:off x="0" y="3180351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Во взаимодействии с туристическими фирмами Саратова, Энгельса и Балаково работать над увеличением туристического потока.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3216333"/>
        <a:ext cx="9072036" cy="665136"/>
      </dsp:txXfrm>
    </dsp:sp>
    <dsp:sp modelId="{59933B43-5CB1-4AC8-BF60-418DA92CE89A}">
      <dsp:nvSpPr>
        <dsp:cNvPr id="0" name=""/>
        <dsp:cNvSpPr/>
      </dsp:nvSpPr>
      <dsp:spPr>
        <a:xfrm>
          <a:off x="0" y="3996098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Создание новых рабочих мест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4032080"/>
        <a:ext cx="9072036" cy="665136"/>
      </dsp:txXfrm>
    </dsp:sp>
    <dsp:sp modelId="{F71AAD1E-E4BB-41DE-8342-004369B0C809}">
      <dsp:nvSpPr>
        <dsp:cNvPr id="0" name=""/>
        <dsp:cNvSpPr/>
      </dsp:nvSpPr>
      <dsp:spPr>
        <a:xfrm>
          <a:off x="0" y="4721640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Увеличение объема инвестиций в основной капитал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4757622"/>
        <a:ext cx="9072036" cy="665136"/>
      </dsp:txXfrm>
    </dsp:sp>
    <dsp:sp modelId="{BFBB90F7-E89C-4496-92E2-B3AD590435AD}">
      <dsp:nvSpPr>
        <dsp:cNvPr id="0" name=""/>
        <dsp:cNvSpPr/>
      </dsp:nvSpPr>
      <dsp:spPr>
        <a:xfrm>
          <a:off x="0" y="5508446"/>
          <a:ext cx="9144000" cy="73710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itchFamily="18" charset="0"/>
              <a:cs typeface="Times New Roman" pitchFamily="18" charset="0"/>
            </a:rPr>
            <a:t>Повышение уровня жизни населения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5982" y="5544428"/>
        <a:ext cx="9072036" cy="6651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8C8F2A-F974-4F3E-BD82-828B9561DBCA}">
      <dsp:nvSpPr>
        <dsp:cNvPr id="0" name=""/>
        <dsp:cNvSpPr/>
      </dsp:nvSpPr>
      <dsp:spPr>
        <a:xfrm>
          <a:off x="0" y="401801"/>
          <a:ext cx="6086480" cy="1216800"/>
        </a:xfrm>
        <a:prstGeom prst="roundRect">
          <a:avLst/>
        </a:prstGeom>
        <a:solidFill>
          <a:schemeClr val="bg1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Реализация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активной инвестиционной политики и мер по созданию благоприятной деловой среды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399" y="461200"/>
        <a:ext cx="5967682" cy="1098002"/>
      </dsp:txXfrm>
    </dsp:sp>
    <dsp:sp modelId="{2DA0AB3A-8655-4643-84BE-A9E87597426C}">
      <dsp:nvSpPr>
        <dsp:cNvPr id="0" name=""/>
        <dsp:cNvSpPr/>
      </dsp:nvSpPr>
      <dsp:spPr>
        <a:xfrm>
          <a:off x="0" y="1913768"/>
          <a:ext cx="6086480" cy="121680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Привлечение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эффективных собственников на объекты коммунальной инфраструктуры, в том числе на принципах государственно-частного партнерства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399" y="1973167"/>
        <a:ext cx="5967682" cy="1098002"/>
      </dsp:txXfrm>
    </dsp:sp>
    <dsp:sp modelId="{DA3A7D53-B791-4B25-8B0D-4B1573C10872}">
      <dsp:nvSpPr>
        <dsp:cNvPr id="0" name=""/>
        <dsp:cNvSpPr/>
      </dsp:nvSpPr>
      <dsp:spPr>
        <a:xfrm>
          <a:off x="0" y="3528392"/>
          <a:ext cx="6086480" cy="1216800"/>
        </a:xfrm>
        <a:prstGeom prst="roundRect">
          <a:avLst/>
        </a:prstGeom>
        <a:solidFill>
          <a:schemeClr val="accent5">
            <a:lumMod val="5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Выход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на рынок с экологическим брендом Базарно-Карабулакского района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9399" y="3587791"/>
        <a:ext cx="5967682" cy="109800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80282F-522C-406B-B04A-40C332412E12}">
      <dsp:nvSpPr>
        <dsp:cNvPr id="0" name=""/>
        <dsp:cNvSpPr/>
      </dsp:nvSpPr>
      <dsp:spPr>
        <a:xfrm>
          <a:off x="1072" y="245594"/>
          <a:ext cx="4183204" cy="2509922"/>
        </a:xfrm>
        <a:prstGeom prst="rect">
          <a:avLst/>
        </a:prstGeom>
        <a:gradFill rotWithShape="0">
          <a:gsLst>
            <a:gs pos="0">
              <a:schemeClr val="bg1">
                <a:lumMod val="65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Глава Базарно-Карабулакского муниципального района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  Наталья Викторовна Трошина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тел.: 8- (845-91)-7-15-81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E-mail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:</a:t>
          </a:r>
          <a:r>
            <a:rPr lang="en-US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u="none" kern="1200" dirty="0" smtClean="0">
              <a:latin typeface="Times New Roman" pitchFamily="18" charset="0"/>
              <a:cs typeface="Times New Roman" pitchFamily="18" charset="0"/>
            </a:rPr>
            <a:t>glava_omo@bk.ru</a:t>
          </a:r>
          <a:endParaRPr lang="ru-RU" sz="1600" u="none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72" y="245594"/>
        <a:ext cx="4183204" cy="2509922"/>
      </dsp:txXfrm>
    </dsp:sp>
    <dsp:sp modelId="{DB6A4F6B-A23A-4D04-BA13-976DA4C05C9C}">
      <dsp:nvSpPr>
        <dsp:cNvPr id="0" name=""/>
        <dsp:cNvSpPr/>
      </dsp:nvSpPr>
      <dsp:spPr>
        <a:xfrm>
          <a:off x="4602597" y="245594"/>
          <a:ext cx="4183204" cy="2509922"/>
        </a:xfrm>
        <a:prstGeom prst="rect">
          <a:avLst/>
        </a:prstGeom>
        <a:gradFill rotWithShape="0">
          <a:gsLst>
            <a:gs pos="0">
              <a:schemeClr val="bg1">
                <a:lumMod val="50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Инвестиционный уполномоченный в Базарно-</a:t>
          </a:r>
          <a:r>
            <a:rPr lang="ru-RU" sz="1600" kern="1200" dirty="0" err="1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Карабулакском</a:t>
          </a: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муниципальном районе - заместитель главы администрации Базарно-</a:t>
          </a:r>
          <a:r>
            <a:rPr lang="ru-RU" sz="1600" kern="1200" dirty="0" err="1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Карабулакского</a:t>
          </a: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муниципального района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rPr>
            <a:t> </a:t>
          </a:r>
          <a:r>
            <a:rPr kumimoji="0" lang="ru-RU" sz="1600" b="0" i="0" u="none" strike="noStrike" kern="1200" cap="none" normalizeH="0" baseline="0" dirty="0" err="1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Будеев</a:t>
          </a:r>
          <a:r>
            <a:rPr kumimoji="0" lang="ru-RU" sz="16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Игорь Александрович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1600" b="0" i="0" u="none" strike="noStrike" kern="1200" cap="none" normalizeH="0" baseline="0" dirty="0" smtClean="0">
              <a:ln/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rPr>
            <a:t> тел.: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8-(84591)-7-13-56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600" b="1" kern="1200" dirty="0" smtClean="0">
              <a:latin typeface="Times New Roman" pitchFamily="18" charset="0"/>
              <a:cs typeface="Times New Roman" pitchFamily="18" charset="0"/>
            </a:rPr>
            <a:t>E-mail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: </a:t>
          </a:r>
          <a:r>
            <a:rPr lang="ru-RU" sz="1600" u="none" kern="1200" dirty="0" smtClean="0">
              <a:latin typeface="Times New Roman" pitchFamily="18" charset="0"/>
              <a:cs typeface="Times New Roman" pitchFamily="18" charset="0"/>
            </a:rPr>
            <a:t>bk_ekonomika@mail.</a:t>
          </a:r>
          <a:r>
            <a:rPr lang="ru-RU" sz="1700" u="none" kern="1200" dirty="0" smtClean="0">
              <a:latin typeface="Times New Roman" pitchFamily="18" charset="0"/>
              <a:cs typeface="Times New Roman" pitchFamily="18" charset="0"/>
            </a:rPr>
            <a:t>ru</a:t>
          </a:r>
          <a:endParaRPr lang="ru-RU" sz="1700" u="none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02597" y="245594"/>
        <a:ext cx="4183204" cy="2509922"/>
      </dsp:txXfrm>
    </dsp:sp>
    <dsp:sp modelId="{F3EC95F7-6871-4942-82C7-494479ED574F}">
      <dsp:nvSpPr>
        <dsp:cNvPr id="0" name=""/>
        <dsp:cNvSpPr/>
      </dsp:nvSpPr>
      <dsp:spPr>
        <a:xfrm>
          <a:off x="1072" y="3173837"/>
          <a:ext cx="4183204" cy="2509922"/>
        </a:xfrm>
        <a:prstGeom prst="rect">
          <a:avLst/>
        </a:prstGeom>
        <a:gradFill rotWithShape="0">
          <a:gsLst>
            <a:gs pos="0">
              <a:schemeClr val="bg1">
                <a:lumMod val="50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Страница Инвестора на официальном сайте администрации Базарно-Карабулакского района: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Главная | Официальный сайт администрации Базарно-Карабулакского муниципального района (admbk.ru)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2" y="3173837"/>
        <a:ext cx="4183204" cy="2509922"/>
      </dsp:txXfrm>
    </dsp:sp>
    <dsp:sp modelId="{FCD79E0E-444E-4982-8346-3E39D0D79371}">
      <dsp:nvSpPr>
        <dsp:cNvPr id="0" name=""/>
        <dsp:cNvSpPr/>
      </dsp:nvSpPr>
      <dsp:spPr>
        <a:xfrm>
          <a:off x="4602597" y="3173837"/>
          <a:ext cx="4183204" cy="2509922"/>
        </a:xfrm>
        <a:prstGeom prst="rect">
          <a:avLst/>
        </a:prstGeom>
        <a:gradFill rotWithShape="0">
          <a:gsLst>
            <a:gs pos="0">
              <a:schemeClr val="bg1">
                <a:lumMod val="65000"/>
              </a:schemeClr>
            </a:gs>
            <a:gs pos="80000">
              <a:schemeClr val="bg1">
                <a:lumMod val="65000"/>
              </a:schemeClr>
            </a:gs>
            <a:gs pos="100000">
              <a:schemeClr val="bg1">
                <a:lumMod val="7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Times New Roman" pitchFamily="18" charset="0"/>
              <a:cs typeface="Times New Roman" pitchFamily="18" charset="0"/>
            </a:rPr>
            <a:t>АО «Корпорация развития Саратовской области»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Times New Roman" pitchFamily="18" charset="0"/>
              <a:cs typeface="Times New Roman" pitchFamily="18" charset="0"/>
            </a:rPr>
            <a:t>Директор </a:t>
          </a:r>
          <a:r>
            <a:rPr lang="ru-RU" sz="1600" i="0" kern="1200" dirty="0" err="1" smtClean="0">
              <a:latin typeface="Times New Roman" pitchFamily="18" charset="0"/>
              <a:cs typeface="Times New Roman" pitchFamily="18" charset="0"/>
            </a:rPr>
            <a:t>Храпугин</a:t>
          </a:r>
          <a:r>
            <a:rPr lang="ru-RU" sz="1600" i="0" kern="1200" dirty="0" smtClean="0">
              <a:latin typeface="Times New Roman" pitchFamily="18" charset="0"/>
              <a:cs typeface="Times New Roman" pitchFamily="18" charset="0"/>
            </a:rPr>
            <a:t> Александр Владимирович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i="0" kern="1200" dirty="0" smtClean="0">
              <a:latin typeface="Times New Roman" pitchFamily="18" charset="0"/>
              <a:cs typeface="Times New Roman" pitchFamily="18" charset="0"/>
            </a:rPr>
            <a:t> Официальный сайт</a:t>
          </a:r>
          <a:r>
            <a:rPr lang="ru-RU" sz="1600" i="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: </a:t>
          </a:r>
          <a:r>
            <a:rPr lang="ru-RU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Корпорация Развития Саратовской области | </a:t>
          </a:r>
          <a:r>
            <a:rPr lang="ru-RU" sz="16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saratovcorporation.ru</a:t>
          </a:r>
          <a:r>
            <a:rPr lang="ru-RU" sz="1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адрес: г. Саратов , ул. Рабочая 145 А, 9 этаж 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Телефон: </a:t>
          </a:r>
          <a:r>
            <a:rPr lang="ru-RU" sz="1600" u="none" kern="1200" dirty="0" smtClean="0">
              <a:latin typeface="Times New Roman" pitchFamily="18" charset="0"/>
              <a:cs typeface="Times New Roman" pitchFamily="18" charset="0"/>
            </a:rPr>
            <a:t>+7 (8452) 79-69-96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sng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Е-mail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: </a:t>
          </a:r>
          <a:r>
            <a:rPr lang="ru-RU" sz="1600" u="none" kern="1200" dirty="0" smtClean="0">
              <a:latin typeface="Times New Roman" pitchFamily="18" charset="0"/>
              <a:cs typeface="Times New Roman" pitchFamily="18" charset="0"/>
            </a:rPr>
            <a:t>aokrso@mail.ru </a:t>
          </a:r>
          <a:endParaRPr lang="ru-RU" sz="1600" u="none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02597" y="3173837"/>
        <a:ext cx="4183204" cy="25099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#4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3159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8151" y="0"/>
            <a:ext cx="2929837" cy="493159"/>
          </a:xfrm>
          <a:prstGeom prst="rect">
            <a:avLst/>
          </a:prstGeom>
        </p:spPr>
        <p:txBody>
          <a:bodyPr vert="horz" lIns="91019" tIns="45510" rIns="91019" bIns="4551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66F3775-5BC2-445C-90B9-8986711C35E9}" type="datetimeFigureOut">
              <a:rPr lang="ru-RU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39775"/>
            <a:ext cx="4933950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9" tIns="45510" rIns="91019" bIns="4551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6" y="4687372"/>
            <a:ext cx="5407343" cy="4440003"/>
          </a:xfrm>
          <a:prstGeom prst="rect">
            <a:avLst/>
          </a:prstGeom>
        </p:spPr>
        <p:txBody>
          <a:bodyPr vert="horz" lIns="91019" tIns="45510" rIns="91019" bIns="4551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3166"/>
            <a:ext cx="2929837" cy="493158"/>
          </a:xfrm>
          <a:prstGeom prst="rect">
            <a:avLst/>
          </a:prstGeom>
        </p:spPr>
        <p:txBody>
          <a:bodyPr vert="horz" lIns="91019" tIns="45510" rIns="91019" bIns="4551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8151" y="9373166"/>
            <a:ext cx="2929837" cy="493158"/>
          </a:xfrm>
          <a:prstGeom prst="rect">
            <a:avLst/>
          </a:prstGeom>
        </p:spPr>
        <p:txBody>
          <a:bodyPr vert="horz" wrap="square" lIns="91019" tIns="45510" rIns="91019" bIns="455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CDDA324F-42E6-4C18-9DA6-5FEEDDD896F5}" type="slidenum">
              <a:rPr lang="ru-RU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745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A324F-42E6-4C18-9DA6-5FEEDDD896F5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A324F-42E6-4C18-9DA6-5FEEDDD896F5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532" indent="-284436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7742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2839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7936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3033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8130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3227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8323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1A1D1BF-CB20-42A9-A3A6-2BCE9B382348}" type="slidenum">
              <a:rPr lang="ru-RU">
                <a:latin typeface="Calibri" panose="020F0502020204030204" pitchFamily="34" charset="0"/>
              </a:rPr>
              <a:pPr eaLnBrk="1" hangingPunct="1"/>
              <a:t>8</a:t>
            </a:fld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5619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532" indent="-284436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7742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2839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7936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3033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8130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3227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8323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346C91AA-6FF5-4F95-8BAF-094FD7B31434}" type="slidenum">
              <a:rPr lang="ru-RU">
                <a:latin typeface="Calibri" panose="020F0502020204030204" pitchFamily="34" charset="0"/>
              </a:rPr>
              <a:pPr eaLnBrk="1" hangingPunct="1"/>
              <a:t>9</a:t>
            </a:fld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47644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9532" indent="-284436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7742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2839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7936" indent="-22754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3033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8130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13227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8323" indent="-22754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1D70BE3-A38A-4095-BD10-B9EAD0040295}" type="slidenum">
              <a:rPr lang="ru-RU">
                <a:latin typeface="Calibri" panose="020F0502020204030204" pitchFamily="34" charset="0"/>
              </a:rPr>
              <a:pPr eaLnBrk="1" hangingPunct="1"/>
              <a:t>17</a:t>
            </a:fld>
            <a:endParaRPr lang="ru-RU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470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0E673F7-0EF3-4B09-BED4-E117A9906133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C86DB-AA36-47A6-9154-73F470EF81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74920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026843-9AD5-4E88-BB22-877AA72FCDB4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EDD6B0-EF18-40F6-8EF6-B108EEB8DBC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55067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CAF8968-3906-4F56-A958-90B20FBB8F20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EACDF-CADE-4199-BF52-065A1C1F46D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31498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F26F51-D7DF-44B7-BD11-688C140FDA75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938BA-8259-4BDE-95DB-A8A002FCEAA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7808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C9C3D8-1B04-491F-AD63-9DA6A5460632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C24C0A-8BD5-4F51-B54E-2953EFD649F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3739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1DB6C2-EC12-423E-93E2-E35AF9BA295B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C1FA5-026A-48D8-9E07-778D2699F70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4443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6389E5-11FB-44F1-82DB-619C59F2981D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FB530-0395-4718-9D20-32E077E4109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91357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4909EE-297A-4CAB-BBC7-663C21B39A05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826120-2404-4345-8F12-FF76671CCBE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65272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038F94-BF5C-470D-8851-0C1962581DA4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ADDB2-ADCA-46AB-B4DE-E0F0B18CF2B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59103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6BD9B2-7812-4CA2-A03E-22BECD7F03DC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AE05BE-6145-4C41-B7E0-05B7622272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460130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FEB71E-6706-4FAB-8FE1-794E73B40E2C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3D07-61AB-4476-86DB-758A16882AF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9046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E75F9AC-9DA7-47CA-BB1F-9092B47861C8}" type="datetimeFigureOut">
              <a:rPr lang="ru-RU" smtClean="0"/>
              <a:pPr>
                <a:defRPr/>
              </a:pPr>
              <a:t>13.07.2026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645EF-C2E7-482F-81FD-762C98AEC1B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35390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1.xml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openxmlformats.org/officeDocument/2006/relationships/diagramData" Target="../diagrams/data6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microsoft.com/office/2007/relationships/diagramDrawing" Target="../diagrams/drawing5.xml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microsoft.com/office/2007/relationships/hdphoto" Target="../media/hdphoto6.wdp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5.wdp"/><Relationship Id="rId7" Type="http://schemas.openxmlformats.org/officeDocument/2006/relationships/diagramColors" Target="../diagrams/colors7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microsoft.com/office/2007/relationships/hdphoto" Target="../media/hdphoto8.wdp"/><Relationship Id="rId7" Type="http://schemas.openxmlformats.org/officeDocument/2006/relationships/diagramColors" Target="../diagrams/colors8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microsoft.com/office/2007/relationships/hdphoto" Target="../media/hdphoto9.wdp"/><Relationship Id="rId7" Type="http://schemas.openxmlformats.org/officeDocument/2006/relationships/diagramColors" Target="../diagrams/colors9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microsoft.com/office/2007/relationships/diagramDrawing" Target="../diagrams/drawing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Picture background"/>
          <p:cNvPicPr>
            <a:picLocks noChangeAspect="1" noChangeArrowheads="1"/>
          </p:cNvPicPr>
          <p:nvPr/>
        </p:nvPicPr>
        <p:blipFill>
          <a:blip r:embed="rId3"/>
          <a:srcRect r="166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0" name="AutoShape 6" descr="https://belye-ivy.ru/wp-content/gallery/d0b3d0b0d0bbd0b5d180d0b5d18f-d0bfd0b0d180d0ba-d0bed182d0b5d0bbd18f/cache/1.jpg-nggid011-ngg0dyn-1000x600x100-00f0w010c011r110f110r010t0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0" y="0"/>
            <a:ext cx="935834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142852"/>
            <a:ext cx="9144000" cy="126188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Инвестиционный профиль</a:t>
            </a:r>
          </a:p>
          <a:p>
            <a:pPr algn="ctr"/>
            <a:r>
              <a:rPr lang="ru-RU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Базарно-Карабулакского</a:t>
            </a:r>
          </a:p>
          <a:p>
            <a:pPr algn="ctr"/>
            <a:r>
              <a:rPr lang="ru-RU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</a:t>
            </a:r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муниципального района  Саратовской области</a:t>
            </a:r>
          </a:p>
        </p:txBody>
      </p:sp>
      <p:pic>
        <p:nvPicPr>
          <p:cNvPr id="34818" name="Picture 2" descr="Picture background"/>
          <p:cNvPicPr>
            <a:picLocks noChangeAspect="1" noChangeArrowheads="1"/>
          </p:cNvPicPr>
          <p:nvPr/>
        </p:nvPicPr>
        <p:blipFill>
          <a:blip r:embed="rId4"/>
          <a:srcRect t="15686" b="11765"/>
          <a:stretch>
            <a:fillRect/>
          </a:stretch>
        </p:blipFill>
        <p:spPr bwMode="auto">
          <a:xfrm>
            <a:off x="714348" y="1857364"/>
            <a:ext cx="3938743" cy="214314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34820" name="Picture 4" descr="C:\Users\User\Downloads\1751000272611.jpg"/>
          <p:cNvPicPr>
            <a:picLocks noChangeAspect="1" noChangeArrowheads="1"/>
          </p:cNvPicPr>
          <p:nvPr/>
        </p:nvPicPr>
        <p:blipFill>
          <a:blip r:embed="rId5"/>
          <a:srcRect t="34646" b="34885"/>
          <a:stretch>
            <a:fillRect/>
          </a:stretch>
        </p:blipFill>
        <p:spPr bwMode="auto">
          <a:xfrm>
            <a:off x="5143504" y="1857364"/>
            <a:ext cx="3165230" cy="214314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 t="34728" b="34796"/>
          <a:stretch>
            <a:fillRect/>
          </a:stretch>
        </p:blipFill>
        <p:spPr bwMode="auto">
          <a:xfrm>
            <a:off x="3000364" y="4429132"/>
            <a:ext cx="2808313" cy="1944216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Picture 3" descr="\\ECONOMY\Users\Public\ВСЕ ДОКУМЕНТЫ\зкт\итоги\2023\2023 год\фото инвестпроекты\роща.jpg"/>
          <p:cNvPicPr>
            <a:picLocks noChangeAspect="1" noChangeArrowheads="1"/>
          </p:cNvPicPr>
          <p:nvPr/>
        </p:nvPicPr>
        <p:blipFill>
          <a:blip r:embed="rId7" cstate="print"/>
          <a:srcRect l="13100" r="29258"/>
          <a:stretch>
            <a:fillRect/>
          </a:stretch>
        </p:blipFill>
        <p:spPr bwMode="auto">
          <a:xfrm>
            <a:off x="285720" y="4429132"/>
            <a:ext cx="2480419" cy="193976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8" cstate="print"/>
          <a:srcRect t="34729" b="35116"/>
          <a:stretch>
            <a:fillRect/>
          </a:stretch>
        </p:blipFill>
        <p:spPr bwMode="auto">
          <a:xfrm>
            <a:off x="6072198" y="4429132"/>
            <a:ext cx="2808312" cy="1881898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2" name="Picture 6" descr="Picture background"/>
          <p:cNvPicPr>
            <a:picLocks noChangeAspect="1" noChangeArrowheads="1"/>
          </p:cNvPicPr>
          <p:nvPr/>
        </p:nvPicPr>
        <p:blipFill>
          <a:blip r:embed="rId3"/>
          <a:srcRect r="166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0" name="AutoShape 6" descr="https://belye-ivy.ru/wp-content/gallery/d0b3d0b0d0bbd0b5d180d0b5d18f-d0bfd0b0d180d0ba-d0bed182d0b5d0bbd18f/cache/1.jpg-nggid011-ngg0dyn-1000x600x100-00f0w010c011r110f110r010t01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226" name="TextBox 11"/>
          <p:cNvSpPr txBox="1">
            <a:spLocks noChangeArrowheads="1"/>
          </p:cNvSpPr>
          <p:nvPr/>
        </p:nvSpPr>
        <p:spPr bwMode="auto">
          <a:xfrm>
            <a:off x="0" y="0"/>
            <a:ext cx="9358346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11795" y="1427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Общая характеристика  района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14282" y="571480"/>
            <a:ext cx="8786874" cy="2000264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Протяженность территории Базарно-Карабулакского района с севера на юг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78 км.</a:t>
            </a:r>
          </a:p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Площадь района 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229 380 га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Район расположен в северной части Правобережья Саратовской области на Приволжской возвышенности, на расстоянии от г. Саратова – 100 км. Пересечённый рельеф и значительная лесистость района создают привлекательные пейзажи и граничит: на севере с Пензенской областью – 138,5 км., на северо-востоке - с Балтайским районом – 35 км., на востоке </a:t>
            </a:r>
            <a:r>
              <a:rPr lang="ru-RU" sz="16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с Вольским – 104 км., на юге- с Воскресенским – 82 км. и на западе </a:t>
            </a:r>
            <a:r>
              <a:rPr lang="ru-RU" sz="1600" dirty="0" smtClean="0">
                <a:solidFill>
                  <a:schemeClr val="tx1"/>
                </a:solidFill>
                <a:ea typeface="Times New Roman" pitchFamily="18" charset="0"/>
                <a:cs typeface="Times New Roman" pitchFamily="18" charset="0"/>
              </a:rPr>
              <a:t>–</a:t>
            </a:r>
            <a:r>
              <a:rPr lang="ru-RU" sz="1600" dirty="0" smtClean="0">
                <a:solidFill>
                  <a:schemeClr val="tx1"/>
                </a:solidFill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с Новобурасским районом – 43 км. </a:t>
            </a:r>
            <a:endParaRPr lang="ru-RU" sz="1600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4" y="2643182"/>
            <a:ext cx="8858312" cy="4000528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муниципальных образований включают в себя 47 населенных пунктов</a:t>
            </a:r>
          </a:p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Районный центр -  </a:t>
            </a:r>
            <a:r>
              <a:rPr lang="ru-RU" sz="13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р.п.Базарный Карабулак </a:t>
            </a:r>
          </a:p>
          <a:p>
            <a:pPr lvl="0" algn="just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1.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Базарно-Карабулакское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р.п.Базарный Карабулак,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8 645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2.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Свободинское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р.п.Свободный,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4 277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3.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Алексеевское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Алексеевка,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 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2 372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4.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Большечечуйское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Большая Чечуйка,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643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5.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Липовское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Липовка,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1 832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6.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Максимовское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Максимовка,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1 657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7.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Старобурасское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Старые Бурасы,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793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8.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Старожуковское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Старая Жуковка,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1 843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9.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Шняевское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Шняево,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617 чел.;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just" eaLnBrk="0" hangingPunct="0"/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10.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Яковлевское муниципальное образование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с административным центром в с. Яковлевка, население </a:t>
            </a:r>
            <a:r>
              <a:rPr lang="ru-RU" sz="1300" dirty="0" smtClean="0">
                <a:solidFill>
                  <a:schemeClr val="tx1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1300" dirty="0" smtClean="0">
                <a:solidFill>
                  <a:schemeClr val="tx1"/>
                </a:solidFill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1 821 чел.</a:t>
            </a:r>
            <a:endParaRPr lang="ru-RU" sz="13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461665"/>
            <a:ext cx="9144000" cy="6486246"/>
          </a:xfrm>
          <a:prstGeom prst="rect">
            <a:avLst/>
          </a:prstGeom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642919"/>
            <a:ext cx="914400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PT Astra Serif" pitchFamily="18" charset="-52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Общая характеристика  района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656205245"/>
              </p:ext>
            </p:extLst>
          </p:nvPr>
        </p:nvGraphicFramePr>
        <p:xfrm>
          <a:off x="0" y="714356"/>
          <a:ext cx="9144000" cy="6143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 descr="не определено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4357694"/>
            <a:ext cx="2928958" cy="238941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57950" y="3429000"/>
            <a:ext cx="2357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Положение на карте Саратовской области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38189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/>
          <p:cNvSpPr/>
          <p:nvPr/>
        </p:nvSpPr>
        <p:spPr>
          <a:xfrm>
            <a:off x="357158" y="2428868"/>
            <a:ext cx="8501122" cy="407196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Общая характеристика  района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500034" y="2643158"/>
          <a:ext cx="821537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285720" y="642918"/>
            <a:ext cx="8572560" cy="71438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357158" y="714356"/>
            <a:ext cx="8501122" cy="714380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r>
              <a:rPr lang="ru-RU" dirty="0" smtClean="0"/>
              <a:t>Численность населения района -  24 500 человек, из которых 14 143 человека проживают в сельской местности, городское население составляет 10 357 человек.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85720" y="1571612"/>
            <a:ext cx="8572560" cy="71438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4"/>
          <p:cNvSpPr/>
          <p:nvPr/>
        </p:nvSpPr>
        <p:spPr>
          <a:xfrm>
            <a:off x="285720" y="1571612"/>
            <a:ext cx="8644579" cy="683975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pPr lvl="0" algn="l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kumimoji="0" lang="ru-RU" b="0" i="0" u="none" strike="noStrike" kern="1200" cap="none" normalizeH="0" baseline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Занято в экономике (без субъектов малого предпринимательства) </a:t>
            </a:r>
          </a:p>
          <a:p>
            <a:pPr lvl="0" algn="l" defTabSz="7556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ru-RU" b="0" i="0" u="none" strike="noStrike" kern="1200" cap="none" normalizeH="0" baseline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1.01.2026г.  -  </a:t>
            </a:r>
            <a:r>
              <a:rPr kumimoji="0" lang="en-US" b="0" i="1" u="none" strike="noStrike" kern="1200" cap="none" normalizeH="0" baseline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4 174</a:t>
            </a:r>
            <a:r>
              <a:rPr kumimoji="0" lang="ru-RU" b="0" i="1" u="none" strike="noStrike" kern="1200" cap="none" normalizeH="0" baseline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чел</a:t>
            </a:r>
            <a:r>
              <a:rPr kumimoji="0" lang="ru-RU" b="0" i="1" u="none" strike="noStrike" kern="1200" cap="none" normalizeH="0" baseline="0" dirty="0" smtClean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i="1" kern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357158" y="857232"/>
            <a:ext cx="8358246" cy="15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T Astra Serif" pitchFamily="18" charset="-52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PT Astra Serif" pitchFamily="18" charset="-52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T Astra Serif" pitchFamily="18" charset="-52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T Astra Serif" pitchFamily="18" charset="-52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Общая характеристика  района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20" y="1000108"/>
            <a:ext cx="8501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Количество субъектов малого и среднего предпринимательства, ед.</a:t>
            </a:r>
            <a:endParaRPr lang="ru-RU" b="1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0" y="1714488"/>
          <a:ext cx="4214842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572000" y="1643050"/>
          <a:ext cx="4286280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285720" y="5072074"/>
            <a:ext cx="8572560" cy="71438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357290" y="5072074"/>
            <a:ext cx="72866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района на 01.01.2026г. насчитывается </a:t>
            </a:r>
          </a:p>
          <a:p>
            <a:pPr lvl="0"/>
            <a:r>
              <a:rPr lang="ru-RU" i="1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2 479 самозанятых физических лиц</a:t>
            </a:r>
            <a:r>
              <a:rPr lang="ru-RU" dirty="0" smtClean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572000" y="642918"/>
            <a:ext cx="4429156" cy="1428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42844" y="4786322"/>
            <a:ext cx="4357718" cy="18573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2143116"/>
            <a:ext cx="4286280" cy="25717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642918"/>
            <a:ext cx="4214842" cy="142876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Ресурсная база района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43437" y="4000504"/>
          <a:ext cx="4357720" cy="2378978"/>
        </p:xfrm>
        <a:graphic>
          <a:graphicData uri="http://schemas.openxmlformats.org/drawingml/2006/table">
            <a:tbl>
              <a:tblPr/>
              <a:tblGrid>
                <a:gridCol w="2641678"/>
                <a:gridCol w="859420"/>
                <a:gridCol w="856622"/>
              </a:tblGrid>
              <a:tr h="6374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1" dirty="0" smtClean="0">
                          <a:latin typeface="PT Astra Serif"/>
                          <a:ea typeface="Calibri"/>
                          <a:cs typeface="Times New Roman"/>
                        </a:rPr>
                        <a:t>Видовая структура земельных ресурсов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Площадь,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тыс. га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Удельный вес, 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3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Земли сельскохозяйственного назначения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167,7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96,99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dirty="0">
                          <a:latin typeface="PT Astra Serif"/>
                          <a:ea typeface="Calibri"/>
                          <a:cs typeface="Times New Roman"/>
                        </a:rPr>
                        <a:t>Земли промышленности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1,4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0,8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52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dirty="0">
                          <a:latin typeface="PT Astra Serif"/>
                          <a:ea typeface="Calibri"/>
                          <a:cs typeface="Times New Roman"/>
                        </a:rPr>
                        <a:t>Земли населенных пунктов (без учета под многоквартирными домами)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1,9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1,1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3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  <a:tabLst>
                          <a:tab pos="238125" algn="l"/>
                        </a:tabLs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Земли под многоквартирными домами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0,01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0,01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Прочие категории земель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>
                          <a:latin typeface="PT Astra Serif"/>
                          <a:ea typeface="Calibri"/>
                          <a:cs typeface="Times New Roman"/>
                        </a:rPr>
                        <a:t>1,9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525"/>
                        </a:spcAft>
                      </a:pPr>
                      <a:r>
                        <a:rPr lang="ru-RU" sz="1200" dirty="0">
                          <a:latin typeface="PT Astra Serif"/>
                          <a:ea typeface="Calibri"/>
                          <a:cs typeface="Times New Roman"/>
                        </a:rPr>
                        <a:t>1,1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57158" y="2214554"/>
            <a:ext cx="4071966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Водные ресурсы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По территории Базарно-Карабулакского района проходит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Волгодонской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водораздел и протекает 24 малых речки.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По гидрологическому режиму реки района относятся к степному типу и питаются главным образом за счет атмосферных осадков, во время таяния снега и выпадения дождей в весенний и осенний периоды.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57158" y="3571876"/>
            <a:ext cx="385765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На территории района находится более 500 родников. Наиболее известным является родник «Серебряный», который по качеству и экологической безопасности территории можно отнести к лучшим родникам области.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6314" y="714356"/>
            <a:ext cx="421484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Климат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Умеренно-климатический, характеризующийся жарким летом и холодной зимой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Лето комфортное и местами облачное, а зимы долгие, морозные, снежные, ветреные и облачные. В течение года температура обычно колеблется от 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-13 °C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до 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26 °C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и редко бывает ниже 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-23 °C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или выше 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33 °C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20" y="642918"/>
            <a:ext cx="421484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Земельные ресурсы</a:t>
            </a:r>
          </a:p>
          <a:p>
            <a:r>
              <a:rPr lang="ru-RU" sz="1200" dirty="0" smtClean="0"/>
              <a:t>Основную долю земельного фонда занимают сельхозугодия – 73% от всей площади. В северной части Базарно-Карабулакского района Саратовской области преобладают выщелочные чернозёмы и серые лесные почвы, на юге — обыкновенные и щебнистые чернозёмы. </a:t>
            </a:r>
            <a:endParaRPr lang="ru-RU" sz="12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4282" y="4714884"/>
            <a:ext cx="407196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Полезные ископаемые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Минерально-сырьевые ресурсы на территории Базарно-Карабулакского   муниципального района, в силу геологического строения территории, представлены относительно небольшим спектром полезных ископаемых: Пески и песчаники, мелом и глиной для глинистых растворов. Топливо: Нефть, природный газ, горючие сланцы, мергель - это смесь глинистых и известковых веществ.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643438" y="2214554"/>
            <a:ext cx="4357718" cy="150019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714876" y="2214554"/>
            <a:ext cx="4214842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Лесные ресурсы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Под лесами и кустарниками занято около 35,3 тыс. га, что составляет почти 15,9% обшей площади района.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Под охраной лесхоза закреплена площадь 35,3 тыс. га, из которой 34,3 тыс. га покрыты лесом. Наибольшую площадь занимают хвойные леса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6 294 га, из которых сосновых 5 825 га.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Социально-экономическое развитие района</a:t>
            </a: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714356"/>
          <a:ext cx="4143404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4500562" y="714356"/>
          <a:ext cx="4286280" cy="2500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57158" y="3500438"/>
          <a:ext cx="4143404" cy="2786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714876" y="3429000"/>
          <a:ext cx="4071966" cy="2928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87"/>
          </a:xfrm>
        </p:spPr>
        <p:txBody>
          <a:bodyPr/>
          <a:lstStyle/>
          <a:p>
            <a:pPr eaLnBrk="1" hangingPunct="1"/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http://www.sbor.ru/news/img/5085-full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3398" y="0"/>
            <a:ext cx="9182100" cy="6858000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9994689"/>
              </p:ext>
            </p:extLst>
          </p:nvPr>
        </p:nvGraphicFramePr>
        <p:xfrm>
          <a:off x="214282" y="571480"/>
          <a:ext cx="8643999" cy="4071966"/>
        </p:xfrm>
        <a:graphic>
          <a:graphicData uri="http://schemas.openxmlformats.org/drawingml/2006/table">
            <a:tbl>
              <a:tblPr/>
              <a:tblGrid>
                <a:gridCol w="48602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4274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04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048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451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7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2025г.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2024г к 2023г,%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начисленная заработная плата, рублей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42 206,7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48 787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186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сельское хозяйство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38 688,0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50 411,2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186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обрабатывающие производства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28 012,0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31 653,5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50135">
                <a:tc>
                  <a:txBody>
                    <a:bodyPr/>
                    <a:lstStyle/>
                    <a:p>
                      <a:pPr marL="2698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торговля оптовая и розничная; ремонт автотранспортных средств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42 981,1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49166,8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114,4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0469">
                <a:tc>
                  <a:txBody>
                    <a:bodyPr/>
                    <a:lstStyle/>
                    <a:p>
                      <a:pPr marL="2698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38 821,2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41 170,2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1260">
                <a:tc>
                  <a:txBody>
                    <a:bodyPr/>
                    <a:lstStyle/>
                    <a:p>
                      <a:pPr marL="269875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здравоохранение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36 975,2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45 803,5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123,9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812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культура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42 433,3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43 796,4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-3398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Заработная плата</a:t>
            </a: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42844" y="4786322"/>
          <a:ext cx="8786842" cy="19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080851120"/>
              </p:ext>
            </p:extLst>
          </p:nvPr>
        </p:nvGraphicFramePr>
        <p:xfrm>
          <a:off x="0" y="3214686"/>
          <a:ext cx="9144000" cy="3643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Содержимое 12"/>
          <p:cNvSpPr>
            <a:spLocks noGrp="1"/>
          </p:cNvSpPr>
          <p:nvPr>
            <p:ph idx="1"/>
          </p:nvPr>
        </p:nvSpPr>
        <p:spPr>
          <a:xfrm>
            <a:off x="3347864" y="1268760"/>
            <a:ext cx="4608512" cy="1872208"/>
          </a:xfr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1259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Уровень регистрируемой безработицы</a:t>
            </a:r>
          </a:p>
        </p:txBody>
      </p:sp>
      <p:pic>
        <p:nvPicPr>
          <p:cNvPr id="1026" name="Picture 2" descr="https://cdn0.iconfinder.com/data/icons/character-traits-alphabet-j/188/character-j010-1024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64" y="647376"/>
            <a:ext cx="2709615" cy="2709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99012" y="1772816"/>
            <a:ext cx="534498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На начало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года в центре занятости состояло 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на учете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чел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700" i="1" dirty="0">
                <a:latin typeface="Times New Roman" pitchFamily="18" charset="0"/>
                <a:cs typeface="Times New Roman" pitchFamily="18" charset="0"/>
              </a:rPr>
              <a:t>Уровень регистрируемой безработицы составил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0,4% </a:t>
            </a:r>
            <a:endParaRPr lang="ru-RU" sz="17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642919"/>
            <a:ext cx="914400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PT Astra Serif" pitchFamily="18" charset="-52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Социальная инфраструктура района – образование, здравоохранение</a:t>
            </a:r>
          </a:p>
        </p:txBody>
      </p:sp>
      <p:pic>
        <p:nvPicPr>
          <p:cNvPr id="6" name="Picture 2" descr="\\economy\Users\Public\ВСЕ ДОКУМЕНТЫ\зкт\итоги\2024\ГОД\соцсектор ФОТО\больница\IMG_7086.jpg"/>
          <p:cNvPicPr>
            <a:picLocks noChangeAspect="1" noChangeArrowheads="1"/>
          </p:cNvPicPr>
          <p:nvPr/>
        </p:nvPicPr>
        <p:blipFill>
          <a:blip r:embed="rId2" cstate="print"/>
          <a:srcRect t="10714"/>
          <a:stretch>
            <a:fillRect/>
          </a:stretch>
        </p:blipFill>
        <p:spPr bwMode="auto">
          <a:xfrm>
            <a:off x="5286380" y="4714884"/>
            <a:ext cx="3500462" cy="185738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 t="6897"/>
          <a:stretch>
            <a:fillRect/>
          </a:stretch>
        </p:blipFill>
        <p:spPr bwMode="auto">
          <a:xfrm>
            <a:off x="5286380" y="642918"/>
            <a:ext cx="3500462" cy="185738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458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 l="4750" r="14502"/>
          <a:stretch>
            <a:fillRect/>
          </a:stretch>
        </p:blipFill>
        <p:spPr bwMode="auto">
          <a:xfrm>
            <a:off x="5286380" y="2643182"/>
            <a:ext cx="3500462" cy="1872406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214282" y="1928802"/>
            <a:ext cx="5000660" cy="114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/>
              <a:t>В системе профессионального образования района функционирует Государственное автономное профессиональное образовательное учреждение Саратовской области  «</a:t>
            </a:r>
            <a:r>
              <a:rPr lang="ru-RU" sz="1400" dirty="0" err="1" smtClean="0"/>
              <a:t>Базарнокарабулакский</a:t>
            </a:r>
            <a:r>
              <a:rPr lang="ru-RU" sz="1400" dirty="0" smtClean="0"/>
              <a:t> техникум </a:t>
            </a:r>
            <a:r>
              <a:rPr lang="ru-RU" sz="1400" dirty="0" err="1" smtClean="0"/>
              <a:t>агробизнеса</a:t>
            </a:r>
            <a:r>
              <a:rPr lang="ru-RU" sz="1400" dirty="0" smtClean="0"/>
              <a:t>» с филиалами в г. Вольске и р.п. Новые Бурасы. </a:t>
            </a:r>
            <a:endParaRPr lang="ru-RU" sz="14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282" y="500042"/>
            <a:ext cx="5000660" cy="135732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Сеть общеобразовательных учреждений района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состоит из 4 базовых школ (СОШ № 1 р.п.Базарный Карабулак, СОШ № 2 р.п. Базарный Карабулак, СОШ п. Свободный, СОШ с. Яковлевка, СОШ с. Алексеевка, СОШ с. Хватовка )  и 17 филиалов этих школ.</a:t>
            </a:r>
          </a:p>
          <a:p>
            <a:pPr lvl="0" algn="ctr"/>
            <a:r>
              <a:rPr lang="ru-RU" sz="1400" dirty="0" smtClean="0"/>
              <a:t>15 дошкольных образовательных учреждений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12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5357826"/>
            <a:ext cx="5000660" cy="114300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Структура  «</a:t>
            </a:r>
            <a:r>
              <a:rPr lang="ru-RU" sz="1400" i="1" dirty="0" err="1" smtClean="0">
                <a:latin typeface="Times New Roman" pitchFamily="18" charset="0"/>
                <a:cs typeface="Times New Roman" pitchFamily="18" charset="0"/>
              </a:rPr>
              <a:t>Базарно-Карабулакской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районной больницы»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представлена: взрослая районная поликлиника на 400 посещений в смену, детская районная поликлиника на 150 посещений в смену, отделение скорой медицинской помощи, 7 врачебных амбулаторий, 16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ФАПов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42844" y="3214686"/>
            <a:ext cx="5072098" cy="207170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14282" y="3357562"/>
            <a:ext cx="500066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системе дополнительного образования функционирует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Детская Школа Искусств. На её базе существуют следующие коллективы: Фольклорный ансамбль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Карабулакский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родничок», Вокальная группа 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Домисолька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 Вокальная группа «Новый день», Ансамбль скрипачей «Камертон», Вокальная группа педагогов «Лира». На постоянной основе принимают участие в конкурсах профессиональной направленности. 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189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642919"/>
            <a:ext cx="9144000" cy="846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hangingPunct="0"/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PT Astra Serif" pitchFamily="18" charset="-52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Социальная инфраструктура района - спорт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656205245"/>
              </p:ext>
            </p:extLst>
          </p:nvPr>
        </p:nvGraphicFramePr>
        <p:xfrm>
          <a:off x="0" y="571481"/>
          <a:ext cx="4929190" cy="6286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5799639-11D9-4DE2-A081-22530A1DE6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69" t="20971"/>
          <a:stretch>
            <a:fillRect/>
          </a:stretch>
        </p:blipFill>
        <p:spPr>
          <a:xfrm flipH="1">
            <a:off x="5214942" y="571480"/>
            <a:ext cx="3143272" cy="1884484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 cstate="print"/>
          <a:srcRect t="36854" b="35505"/>
          <a:stretch>
            <a:fillRect/>
          </a:stretch>
        </p:blipFill>
        <p:spPr bwMode="auto">
          <a:xfrm>
            <a:off x="5214942" y="4786322"/>
            <a:ext cx="3143272" cy="1857694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1202" name="Picture 2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14942" y="2571744"/>
            <a:ext cx="3143272" cy="209669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81894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285720" y="642918"/>
            <a:ext cx="3643338" cy="564360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Социальная инфраструктура района - культура</a:t>
            </a: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214282" y="714356"/>
            <a:ext cx="35719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49263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Учреждения культуры:</a:t>
            </a:r>
          </a:p>
          <a:p>
            <a:pPr lvl="0" indent="449263" algn="ctr"/>
            <a:r>
              <a:rPr lang="ru-RU" sz="1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12 организаций из которых 10 представляют собой </a:t>
            </a:r>
            <a:r>
              <a:rPr lang="ru-RU" sz="1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культурно-досуговые</a:t>
            </a:r>
            <a:r>
              <a:rPr lang="ru-RU" sz="1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центры, а также </a:t>
            </a:r>
            <a:r>
              <a:rPr lang="ru-RU" sz="1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межпоселенческую</a:t>
            </a:r>
            <a:r>
              <a:rPr lang="ru-RU" sz="1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центральную библиотеку и историко-краеведческий музей.      </a:t>
            </a:r>
          </a:p>
          <a:p>
            <a:pPr lvl="0" indent="449263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 2024 году на базе районного </a:t>
            </a:r>
          </a:p>
          <a:p>
            <a:pPr indent="449263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дома культуры открыт </a:t>
            </a:r>
          </a:p>
          <a:p>
            <a:pPr indent="449263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современный </a:t>
            </a:r>
          </a:p>
          <a:p>
            <a:pPr indent="449263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модернизированный кинозал </a:t>
            </a:r>
          </a:p>
          <a:p>
            <a:pPr indent="449263"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«Мечта».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4000504"/>
            <a:ext cx="33575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  Библиотечная сеть учреждений сохранена, в которую входят: </a:t>
            </a:r>
            <a:r>
              <a:rPr lang="ru-RU" dirty="0" err="1" smtClean="0"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межпоселенческая</a:t>
            </a:r>
            <a:r>
              <a:rPr lang="ru-RU" dirty="0" smtClean="0"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центральные взрослая и детская библиотеки, 24 сельских библиотек-филиалов</a:t>
            </a:r>
            <a:endParaRPr lang="ru-RU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t="21971" b="22039"/>
          <a:stretch>
            <a:fillRect/>
          </a:stretch>
        </p:blipFill>
        <p:spPr bwMode="auto">
          <a:xfrm>
            <a:off x="6357950" y="3286124"/>
            <a:ext cx="2357454" cy="278092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4275" name="Picture 3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642918"/>
            <a:ext cx="4429156" cy="235745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  <p:pic>
        <p:nvPicPr>
          <p:cNvPr id="2458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 l="23333" r="30000"/>
          <a:stretch>
            <a:fillRect/>
          </a:stretch>
        </p:blipFill>
        <p:spPr bwMode="auto">
          <a:xfrm>
            <a:off x="4286248" y="3286124"/>
            <a:ext cx="1857388" cy="278608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b="6457"/>
          <a:stretch/>
        </p:blipFill>
        <p:spPr>
          <a:xfrm>
            <a:off x="0" y="445475"/>
            <a:ext cx="9144000" cy="62958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Преимущества района, ресурсная база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147632360"/>
              </p:ext>
            </p:extLst>
          </p:nvPr>
        </p:nvGraphicFramePr>
        <p:xfrm>
          <a:off x="285720" y="1000108"/>
          <a:ext cx="8501122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99992" y="600325"/>
            <a:ext cx="4647010" cy="282867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-39639" y="3446562"/>
            <a:ext cx="4539630" cy="341143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99992" y="3411090"/>
            <a:ext cx="4647010" cy="344690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11014" y="600325"/>
            <a:ext cx="4511005" cy="28286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-35719" y="-4192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 </a:t>
            </a:r>
            <a:r>
              <a:rPr lang="en-US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SWOT-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анализ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1385772467"/>
              </p:ext>
            </p:extLst>
          </p:nvPr>
        </p:nvGraphicFramePr>
        <p:xfrm>
          <a:off x="142844" y="785794"/>
          <a:ext cx="8786874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28596" y="5286388"/>
            <a:ext cx="8429684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42910" y="5572140"/>
            <a:ext cx="8143932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Численность занятых на предприятиях района составляет </a:t>
            </a:r>
            <a:r>
              <a:rPr lang="ru-RU" sz="1700" i="1" dirty="0" smtClean="0">
                <a:latin typeface="Times New Roman" pitchFamily="18" charset="0"/>
                <a:cs typeface="Times New Roman" pitchFamily="18" charset="0"/>
              </a:rPr>
              <a:t>свыше 195 человек.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   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576" y="214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Ведущие предприятия района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00034" y="1928802"/>
          <a:ext cx="8286809" cy="291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814"/>
                <a:gridCol w="2949542"/>
                <a:gridCol w="168545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Предприятия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Основной вид продукции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Численность сотрудников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ООО «Базарно-Карабулакский консервный завод»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овощных консервов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Сандугач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муки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ООО «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Верховские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традиции»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колбасных изделий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ООО «Снежное»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хлебобулочных изделий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ИП</a:t>
                      </a:r>
                      <a:r>
                        <a:rPr lang="ru-RU" sz="1200" baseline="0" dirty="0" smtClean="0"/>
                        <a:t> Лаптев Д.Г.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хлебобулочных изделий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42</a:t>
                      </a:r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ООО «Долина»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Производство масла подсолнечного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571472" y="714356"/>
            <a:ext cx="3857652" cy="10001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Промышленный комплекс Базарно-Карабулакского муниципального района представлен в основном предприятиями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обрабатывающих производств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43438" y="714356"/>
            <a:ext cx="4000528" cy="1000132"/>
          </a:xfrm>
          <a:prstGeom prst="roundRect">
            <a:avLst>
              <a:gd name="adj" fmla="val 1538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Наибольший удельный вес по объему отгруженных товаров приходится на обрабатывающие производства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98%.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285720" y="4786322"/>
            <a:ext cx="8286808" cy="35719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Ведущие  сельскохозяйственные предприятия района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721" y="1142984"/>
          <a:ext cx="8286806" cy="1785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813"/>
                <a:gridCol w="2063225"/>
                <a:gridCol w="2571768"/>
              </a:tblGrid>
              <a:tr h="35719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Предприятия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Площадь, га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Численность сотрудников</a:t>
                      </a:r>
                      <a:endParaRPr lang="ru-RU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ООО «Деметра»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1 986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48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ООО «Роща»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1 950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35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ООО «Долина»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1 700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16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ИП глава КФХ Кокорев В.Е.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2 295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ИП глава КФХ Веденеев А.В.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3 455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43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ИП глава КФХ Акимов Ю.В.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7 001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285720" y="571480"/>
            <a:ext cx="8358246" cy="42862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85720" y="3214686"/>
            <a:ext cx="8286808" cy="428628"/>
          </a:xfrm>
          <a:prstGeom prst="roundRect">
            <a:avLst>
              <a:gd name="adj" fmla="val 15385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214414" y="642918"/>
            <a:ext cx="635674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Наиболее крупные предприятия по выращиванию зерна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озимая пшеница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14348" y="3286124"/>
            <a:ext cx="70255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Наиболее крупные предприятия по выращиванию зерна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зернобобовые (чечевица)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0" y="3714752"/>
          <a:ext cx="8286808" cy="1000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814"/>
                <a:gridCol w="2206102"/>
                <a:gridCol w="2428892"/>
              </a:tblGrid>
              <a:tr h="35719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Предприятия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Площадь, га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Численность сотрудников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СХПК СХА «Старожуковская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910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92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2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ООО «Роща»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1 240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35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14480" y="4786322"/>
            <a:ext cx="489255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Наиболее крупные предприятия отрасли животноводства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85720" y="5214950"/>
          <a:ext cx="8286809" cy="1420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1814"/>
                <a:gridCol w="2206102"/>
                <a:gridCol w="2428893"/>
              </a:tblGrid>
              <a:tr h="35719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Предприятия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Количество КРС, голов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Численность сотрудников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ООО «Роща»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>
                          <a:latin typeface="PT Astra Serif"/>
                          <a:ea typeface="Calibri"/>
                          <a:cs typeface="Times New Roman"/>
                        </a:rPr>
                        <a:t>1 292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35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2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ООО «Колосок»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1 896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>
                          <a:latin typeface="PT Astra Serif"/>
                          <a:ea typeface="Calibri"/>
                          <a:cs typeface="Times New Roman"/>
                        </a:rPr>
                        <a:t>33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ИП глава КФХ Акимов Ю.В.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1470 гол. КРС, 32 гол.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лошадей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kaliningrad.er.ru/media/news/October2020/IVkfdJzEVZ0Ab6T9ElnA.jpg"/>
          <p:cNvPicPr>
            <a:picLocks noChangeAspect="1" noChangeArrowheads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8" t="40750"/>
          <a:stretch/>
        </p:blipFill>
        <p:spPr bwMode="auto">
          <a:xfrm>
            <a:off x="52369" y="485222"/>
            <a:ext cx="9091631" cy="63727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13800770"/>
              </p:ext>
            </p:extLst>
          </p:nvPr>
        </p:nvGraphicFramePr>
        <p:xfrm>
          <a:off x="285720" y="1643050"/>
          <a:ext cx="8429684" cy="4520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6725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902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57190">
                <a:tc>
                  <a:txBody>
                    <a:bodyPr/>
                    <a:lstStyle/>
                    <a:p>
                      <a:endParaRPr lang="ru-RU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2024 </a:t>
                      </a:r>
                      <a:endParaRPr lang="ru-RU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2025 </a:t>
                      </a:r>
                      <a:endParaRPr lang="ru-RU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Темп роста, %</a:t>
                      </a:r>
                      <a:endParaRPr lang="ru-RU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Объём валовой продукции сельского хозяйства во всех категориях хозяйств, млн  руб.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4 529,8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5 080,0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Times New Roman" pitchFamily="18" charset="0"/>
                          <a:cs typeface="Times New Roman" pitchFamily="18" charset="0"/>
                        </a:rPr>
                        <a:t>в % к предыдущему году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99,4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112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6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в том числе: растениеводства</a:t>
                      </a:r>
                      <a:endParaRPr lang="ru-RU" sz="1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2 665,7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3 196,0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120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валовой сбор зерна (в весе после доработки), тыс. тонн</a:t>
                      </a:r>
                      <a:endParaRPr lang="ru-RU" sz="14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73,9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100,7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136,3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валовой сбор семян масличных 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культур, тыс. тонн</a:t>
                      </a:r>
                      <a:endParaRPr lang="ru-RU" sz="14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40,6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45,2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111,3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животноводства</a:t>
                      </a:r>
                      <a:endParaRPr lang="ru-RU" sz="1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1 864,1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1883,7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104,1</a:t>
                      </a:r>
                      <a:endParaRPr lang="ru-RU" sz="1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979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поголовье КРС, гол.</a:t>
                      </a:r>
                      <a:endParaRPr lang="ru-RU" sz="1400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14 428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12 682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87,9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31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производство мяса, тонн</a:t>
                      </a:r>
                      <a:endParaRPr lang="ru-RU" sz="1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3 840,0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3 845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производство молока, тонн</a:t>
                      </a:r>
                      <a:endParaRPr lang="ru-RU" sz="1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23 232,0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23 581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105,5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производство яиц, тыс. шт.</a:t>
                      </a:r>
                      <a:endParaRPr lang="ru-RU" sz="1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17 070,0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17 070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производство хлеба, хлебобулочных</a:t>
                      </a:r>
                      <a:r>
                        <a:rPr lang="ru-RU" sz="1400" i="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изделий, тонн</a:t>
                      </a:r>
                      <a:endParaRPr lang="ru-RU" sz="1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803,0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819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102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производство консервов овощных, тонн</a:t>
                      </a:r>
                      <a:endParaRPr lang="ru-RU" sz="1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1 350,0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1458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857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i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Производство колбасных изделий, тонн</a:t>
                      </a:r>
                      <a:endParaRPr lang="ru-RU" sz="1400" i="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91,8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91,8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100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0" y="-6804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Специализация экономики района:  сельское хозяйство и промышленное производство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5720" y="1000108"/>
            <a:ext cx="8429684" cy="57150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928670"/>
            <a:ext cx="8215370" cy="642942"/>
          </a:xfrm>
          <a:ln w="57150"/>
        </p:spPr>
        <p:txBody>
          <a:bodyPr rtlCol="0" anchor="t">
            <a:normAutofit fontScale="55000" lnSpcReduction="20000"/>
          </a:bodyPr>
          <a:lstStyle/>
          <a:p>
            <a:pPr indent="355600" algn="ctr" eaLnBrk="1" fontAlgn="auto" hangingPunct="1">
              <a:spcAft>
                <a:spcPts val="0"/>
              </a:spcAft>
              <a:defRPr/>
            </a:pPr>
            <a:r>
              <a:rPr lang="ru-RU" sz="1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indent="355600" algn="ctr" eaLnBrk="1" fontAlgn="auto" hangingPunct="1"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Сельскохозяйственное производство развивается по трем основным     </a:t>
            </a:r>
          </a:p>
          <a:p>
            <a:pPr indent="355600" algn="ctr" eaLnBrk="1" fontAlgn="auto" hangingPunct="1">
              <a:spcAft>
                <a:spcPts val="0"/>
              </a:spcAft>
              <a:defRPr/>
            </a:pPr>
            <a:r>
              <a:rPr lang="ru-RU" sz="25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направлениям – производство молока, производство мяса, растениеводство</a:t>
            </a:r>
          </a:p>
          <a:p>
            <a:pPr indent="355600" algn="just" eaLnBrk="1" fontAlgn="auto" hangingPunct="1">
              <a:spcAft>
                <a:spcPts val="0"/>
              </a:spcAft>
              <a:defRPr/>
            </a:pPr>
            <a:endParaRPr lang="ru-RU" sz="17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fontAlgn="auto" hangingPunct="1">
              <a:spcAft>
                <a:spcPts val="0"/>
              </a:spcAft>
              <a:defRPr/>
            </a:pPr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9187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Сельское хозяйство</a:t>
            </a: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93758" y="986026"/>
            <a:ext cx="874846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районе имеется </a:t>
            </a:r>
            <a:r>
              <a:rPr kumimoji="0" lang="ru-RU" sz="17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167,7 тыс. га 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сельхозугодий, из них: 126,0 тыс. га пашни.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этой земле работают </a:t>
            </a:r>
            <a:r>
              <a:rPr kumimoji="0" lang="ru-RU" sz="17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16 крупных сельскохозяйственных предприятий 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около </a:t>
            </a:r>
            <a:r>
              <a:rPr kumimoji="0" lang="ru-RU" sz="17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100 крестьянских (фермерских) хозяйств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="" xmlns:p14="http://schemas.microsoft.com/office/powerpoint/2010/main" val="3728001431"/>
              </p:ext>
            </p:extLst>
          </p:nvPr>
        </p:nvGraphicFramePr>
        <p:xfrm>
          <a:off x="71422" y="1928802"/>
          <a:ext cx="9001156" cy="4961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-71422" y="2249491"/>
            <a:ext cx="9144000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земель сельскохозяйственного назначения</a:t>
            </a:r>
            <a:endParaRPr lang="ru-RU" sz="17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Планируемые к реализации инвестиционные проекты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2" y="1785926"/>
          <a:ext cx="8643998" cy="482992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04233"/>
                <a:gridCol w="3412575"/>
                <a:gridCol w="742848"/>
                <a:gridCol w="1890888"/>
                <a:gridCol w="1012954"/>
                <a:gridCol w="1080500"/>
              </a:tblGrid>
              <a:tr h="1069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инвестиционного проекта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Срок реализации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Инвестор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Общий  объем по проекту млн руб.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рабочие места,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ед.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599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SimSun"/>
                          <a:cs typeface="Times New Roman"/>
                        </a:rPr>
                        <a:t>1.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системы мелиорации на площади 382 га.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/>
                        <a:t>2027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ООО "Колосок"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</a:tr>
              <a:tr h="6792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По программе «Комплексное развитие сельских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территорий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» планируется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5-ти жилых домов по соц.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найму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/>
                        <a:t>2027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ООО "Колосок"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</a:tr>
              <a:tr h="9017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 Капитальное строительство молочной фермы на 300 голов коров и ангара для хранения кормов, общая стоимость проекта 200,0 млн руб., из них 100,0 млн руб. средства гранта.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/>
                        <a:t>2027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ИП Ктоян Вартан Аршалуйсович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</a:tr>
              <a:tr h="8217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Calibri"/>
                          <a:ea typeface="SimSun"/>
                          <a:cs typeface="Times New Roman"/>
                        </a:rPr>
                        <a:t>4.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ведется поиск земельного участка 1 га для постройки 5 цехов по производству отопительного оборудования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 smtClean="0"/>
                        <a:t>2027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ООО «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PT Astra Serif"/>
                        </a:rPr>
                        <a:t>Теплодор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»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</a:tr>
              <a:tr h="8217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 smtClean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 smtClean="0">
                        <a:latin typeface="Calibri"/>
                        <a:ea typeface="SimSu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5.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«Центра прогресса Бокса, развития спорта, туризма и активного отдыха»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2028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Федерация Бокса России, Федерация Бокса города Саратова, Ростуризм, частные инвесторы.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142844" y="857232"/>
            <a:ext cx="2571768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Количество 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инвестиционных проектов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5</a:t>
            </a:r>
            <a:endPara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28926" y="571480"/>
            <a:ext cx="30003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PT Astra Serif" pitchFamily="18" charset="-52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24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28926" y="857232"/>
            <a:ext cx="3071834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Рабочие места, создаваемые в рамках инвестиционных проектов</a:t>
            </a:r>
          </a:p>
          <a:p>
            <a:pPr lvl="0"/>
            <a:r>
              <a:rPr lang="ru-RU" sz="1400" b="1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33</a:t>
            </a:r>
            <a:endPara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72198" y="857232"/>
            <a:ext cx="2857520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400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Общий объем инвестиций по планируемым проектам</a:t>
            </a:r>
          </a:p>
          <a:p>
            <a:pPr lvl="0"/>
            <a:r>
              <a:rPr lang="ru-RU" sz="1400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650,0 млн руб.</a:t>
            </a:r>
            <a:endPara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Реализуемые инвестиционные проекты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2844" y="714356"/>
            <a:ext cx="2571768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28926" y="714356"/>
            <a:ext cx="3071834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72198" y="714356"/>
            <a:ext cx="2857520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714356"/>
            <a:ext cx="24288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Количество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инвестиционных проектов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8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928926" y="714356"/>
            <a:ext cx="30003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Рабочие места, создаваемые в рамках инвестиционных проектов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10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143636" y="642918"/>
            <a:ext cx="264320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Общий объем инвестиций по реализуемым проектам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78,5 млн руб.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14281" y="1857365"/>
          <a:ext cx="8786844" cy="42455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5294"/>
                <a:gridCol w="3497173"/>
                <a:gridCol w="986755"/>
                <a:gridCol w="2085966"/>
                <a:gridCol w="959647"/>
                <a:gridCol w="812009"/>
              </a:tblGrid>
              <a:tr h="8650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инвестиционного проекта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начало реализации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Инвестор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Общий  объем по проекту млн руб.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рабочие места,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ед.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9690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1.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зерносклада размером 50 на 20 кв.м.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 глава КФХ Дергунов Иван Геннадьевич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</a:tr>
              <a:tr h="33897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2</a:t>
                      </a:r>
                      <a:r>
                        <a:rPr lang="ru-RU" sz="1200" dirty="0" smtClean="0"/>
                        <a:t>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здания вокзала площадью 156 кв. 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Сафронов Л.А.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3,0</a:t>
                      </a:r>
                    </a:p>
                  </a:txBody>
                  <a:tcPr marL="9525" marR="9525" marT="9525" marB="0" anchor="ctr"/>
                </a:tc>
              </a:tr>
              <a:tr h="4102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3.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зерносклада площадью 1368 кв.м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 глава КФХ Веденеев А.В.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</a:p>
                  </a:txBody>
                  <a:tcPr marL="9525" marR="9525" marT="9525" marB="0" anchor="ctr"/>
                </a:tc>
              </a:tr>
              <a:tr h="431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4. 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Реконструкция магазина площадью 245,9 кв.м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Белова Татьяна Михайловна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31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5.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коровника площадью 1141,3 кв. 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Афросин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Сергей Николаевич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</a:tr>
              <a:tr h="41024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6.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конюшни площадью 293,3 кв.м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31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7.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Строительство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склада площадью 24 кв.м.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PT Astra Serif"/>
                        </a:rPr>
                        <a:t>Афросина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 Вера Анатольевна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3102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8. 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Реконструкция магазина площадью 100,2 кв.м.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ИП Сапогова Таисия Владимировна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Реализованные инвестиционные проекты в 2026г.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571480"/>
            <a:ext cx="2571768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28926" y="571480"/>
            <a:ext cx="3071834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72198" y="571480"/>
            <a:ext cx="2857520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642918"/>
            <a:ext cx="24288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Количество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инвестиционных проектов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16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928926" y="571480"/>
            <a:ext cx="30003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Рабочие места, создаваемые в рамках инвестиционных проектов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18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143636" y="642918"/>
            <a:ext cx="264320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Общий объем инвестиций по реализуемым проектам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136,1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млн руб.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42844" y="1643050"/>
          <a:ext cx="8858282" cy="47396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6732"/>
                <a:gridCol w="3497173"/>
                <a:gridCol w="858151"/>
                <a:gridCol w="2214570"/>
                <a:gridCol w="959647"/>
                <a:gridCol w="812009"/>
              </a:tblGrid>
              <a:tr h="763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инвестиционного проекта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начало реализации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Инвестор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Общий  объем по проекту млн руб.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рабочие места,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ед.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88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1.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1148,3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63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2.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1161,6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93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3.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826,7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02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4.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1007,8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2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5.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835,4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354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6.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1022,5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06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7.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1448,7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8.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зерносклада, площадью 1458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2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9.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телятника, площадью 1273,2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  <a:tr h="3806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10.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нежилого здания – телятника, площадью 1038,4 кв.м.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Реализованные инвестиционные проекты в 2026г.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571480"/>
            <a:ext cx="2571768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928926" y="571480"/>
            <a:ext cx="3071834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072198" y="571480"/>
            <a:ext cx="2857520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642918"/>
            <a:ext cx="242889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Количество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инвестиционных проектов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14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2928926" y="571480"/>
            <a:ext cx="300039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Рабочие места, создаваемые в рамках инвестиционных проектов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12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6143636" y="642918"/>
            <a:ext cx="264320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Общий объем инвестиций по реализуемым проектам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95,3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SimSun" pitchFamily="2" charset="-122"/>
                <a:cs typeface="Times New Roman" pitchFamily="18" charset="0"/>
              </a:rPr>
              <a:t> млн руб.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142844" y="1643050"/>
          <a:ext cx="8858282" cy="485001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6732"/>
                <a:gridCol w="3497173"/>
                <a:gridCol w="1058193"/>
                <a:gridCol w="2014528"/>
                <a:gridCol w="959647"/>
                <a:gridCol w="812009"/>
              </a:tblGrid>
              <a:tr h="7639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инвестиционного проекта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начало реализации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Инвестор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Общий  объем по проекту млн руб.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рабочие места,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ед.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388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11.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Установка водонапорной башни 25 куб.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637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12.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Здание – для содержания маточного поголовья племенных лошадей площадью 842,1 кв.м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93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13.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Строительство конюшни площадью 323,3 кв.м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802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14.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Здание – для содержания маточного поголовья племенных лошадей площадью 1040,8 кв.м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2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15.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Строительство зерносклада площадью 1440 кв.м.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ООО «Ивановское»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4354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16.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Модернизация пекарни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PT Astra Serif"/>
                        </a:rPr>
                        <a:t>ИП Лаптев Дмитрий Геннадьевич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06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7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62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806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PT Astra Serif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Покупка техники в 2026г.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14282" y="571480"/>
            <a:ext cx="8715436" cy="8572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85720" y="642918"/>
            <a:ext cx="842968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 smtClean="0"/>
              <a:t>Сельскохозяйственными предприятиями Базарно-Карабулакского муниципального района в 2026  году приобретено 16 единиц техники на сумму – 126,9 млн руб.</a:t>
            </a:r>
          </a:p>
          <a:p>
            <a:pPr algn="ctr"/>
            <a:r>
              <a:rPr lang="ru-RU" sz="1400" b="1" dirty="0" smtClean="0"/>
              <a:t> Предприятием ООО «Колосок» приобретено 43 голов КРС на сумму – 9,7 млн руб.</a:t>
            </a:r>
            <a:endParaRPr lang="ru-RU" sz="1400" b="1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285720" y="1571612"/>
          <a:ext cx="8643998" cy="49863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55118"/>
                <a:gridCol w="3159658"/>
                <a:gridCol w="1143008"/>
                <a:gridCol w="2214578"/>
                <a:gridCol w="1571636"/>
              </a:tblGrid>
              <a:tr h="3343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 инвестиционного проекта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начало реализации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Инвестор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Общий  объем по проекту млн руб.</a:t>
                      </a:r>
                      <a:endParaRPr lang="ru-RU" sz="12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717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1.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МТЗ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Беларус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952.3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ИП глава КФХ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Махров.С.Н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3,2</a:t>
                      </a:r>
                    </a:p>
                  </a:txBody>
                  <a:tcPr marL="95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2.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МТЗ 82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ИП глава КФХ Евдокимов А Н.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2,7</a:t>
                      </a:r>
                    </a:p>
                  </a:txBody>
                  <a:tcPr marL="9525" marR="9525" marT="9525" marB="0" anchor="ctr"/>
                </a:tc>
              </a:tr>
              <a:tr h="21431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3.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Кировец тип К-7М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ООО «Долина»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19,3</a:t>
                      </a:r>
                    </a:p>
                  </a:txBody>
                  <a:tcPr marL="9525" marR="9525" marT="9525" marB="0" anchor="b"/>
                </a:tc>
              </a:tr>
              <a:tr h="2802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4.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Кировец тип К-7М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«Долина»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21,7</a:t>
                      </a:r>
                    </a:p>
                  </a:txBody>
                  <a:tcPr marL="9525" marR="9525" marT="9525" marB="0" anchor="ctr"/>
                </a:tc>
              </a:tr>
              <a:tr h="3622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/>
                        <a:t>5.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МТЗ 82.1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«Долина»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</a:tr>
              <a:tr h="286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6.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Фронтальный погрузчик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LIUGONG CLC385B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7.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Сеялка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Primera DMC 9000 super RSDM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«Колосок»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17,2</a:t>
                      </a:r>
                    </a:p>
                  </a:txBody>
                  <a:tcPr marL="9525" marR="9525" marT="9525" marB="0" anchor="ctr"/>
                </a:tc>
              </a:tr>
              <a:tr h="27071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8.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МТЗ 82.1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СХПК СХА «Старожуковская»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2,9</a:t>
                      </a:r>
                    </a:p>
                  </a:txBody>
                  <a:tcPr marL="9525" marR="9525" marT="9525" marB="0" anchor="ctr"/>
                </a:tc>
              </a:tr>
              <a:tr h="3007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9.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Зерноуборочный комбайн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ACROS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«Ивановское»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15,5</a:t>
                      </a:r>
                    </a:p>
                  </a:txBody>
                  <a:tcPr marL="9525" marR="9525" marT="9525" marB="0" anchor="ctr"/>
                </a:tc>
              </a:tr>
              <a:tr h="28575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/>
                        <a:t>10.</a:t>
                      </a:r>
                      <a:endParaRPr lang="ru-RU" sz="110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Жатка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RSM FS 703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«Ивановское»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11.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Трактор-2000 4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WD  «RSM2400»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ИП глава КФХ Веденеев А.В.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12.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Предпосевной культиватор «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Tillermaster-1200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ИП глава КФХ Мальцев К.М.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1,8</a:t>
                      </a:r>
                    </a:p>
                  </a:txBody>
                  <a:tcPr marL="9525" marR="9525" marT="9525" marB="0" anchor="ctr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13. 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Полуприцеп самосвальный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14.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Трактор колесный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RSM-2405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13,7</a:t>
                      </a:r>
                    </a:p>
                  </a:txBody>
                  <a:tcPr marL="9525" marR="9525" marT="9525" marB="0" anchor="ctr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15.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Система навигации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гидропилот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PT Astra Serif"/>
                        </a:rPr>
                        <a:t>1,1</a:t>
                      </a:r>
                    </a:p>
                  </a:txBody>
                  <a:tcPr marL="9525" marR="9525" marT="9525" marB="0" anchor="ctr"/>
                </a:tc>
              </a:tr>
              <a:tr h="2714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SimSun"/>
                          <a:cs typeface="Times New Roman"/>
                        </a:rPr>
                        <a:t>16.</a:t>
                      </a:r>
                      <a:endParaRPr lang="ru-RU" sz="11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Погрузчик фронтальный Бык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T229XL 1600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PT Astra Serif"/>
                        </a:rPr>
                        <a:t>2026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ООО «Роща»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Характеристика инфраструктуры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14348" y="642918"/>
            <a:ext cx="7429552" cy="64294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компании-поставщики услуг </a:t>
            </a:r>
            <a:endParaRPr lang="ru-RU" sz="20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785926"/>
          <a:ext cx="8572560" cy="4572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512"/>
                <a:gridCol w="1714512"/>
                <a:gridCol w="1714512"/>
                <a:gridCol w="1714512"/>
                <a:gridCol w="1714512"/>
              </a:tblGrid>
              <a:tr h="1319542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Газоснабжение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Газораспределение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Отопление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Водоснабжение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6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Электроэнергия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Электроэнергия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939979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Отделение ООО «Газпром </a:t>
                      </a:r>
                      <a:r>
                        <a:rPr lang="ru-RU" sz="1400" b="0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межрегионгаз</a:t>
                      </a: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Саратов» </a:t>
                      </a:r>
                      <a:endParaRPr lang="ru-RU" sz="1400" b="0" dirty="0" smtClean="0">
                        <a:solidFill>
                          <a:srgbClr val="333333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</a:t>
                      </a: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Базарно - </a:t>
                      </a:r>
                      <a:r>
                        <a:rPr lang="ru-RU" sz="1400" b="0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Карабулакскому</a:t>
                      </a: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и </a:t>
                      </a:r>
                      <a:r>
                        <a:rPr lang="ru-RU" sz="1400" b="0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Балтайскому</a:t>
                      </a: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районам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Филиал АО "Газпром газораспределение Саратовская область" в р.п. Базарный Карабулак,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АО «Коммунальные системы Карабулака</a:t>
                      </a:r>
                      <a:r>
                        <a:rPr lang="ru-RU" sz="1400" b="0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Базарно-Карабулакский </a:t>
                      </a:r>
                      <a:r>
                        <a:rPr lang="ru-RU" sz="1400" b="0" dirty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клиентский офис Центрального МРО ПАО «</a:t>
                      </a:r>
                      <a:r>
                        <a:rPr lang="ru-RU" sz="1400" b="0" dirty="0" err="1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Саратовэнерго</a:t>
                      </a:r>
                      <a:r>
                        <a:rPr lang="ru-RU" sz="1400" b="0" dirty="0" smtClean="0">
                          <a:solidFill>
                            <a:srgbClr val="333333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»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Базарно – </a:t>
                      </a:r>
                      <a:r>
                        <a:rPr lang="ru-RU" sz="1400" b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Карабулакский</a:t>
                      </a: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РЭС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312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(84591) 7-14-75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(84591) 7-19-70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(84591) 7-26-75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(84591) 7-14-85</a:t>
                      </a: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 (84591) 7-13-36</a:t>
                      </a:r>
                      <a:endParaRPr lang="ru-RU" sz="1400" b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7780" marR="17780" marT="17780" marB="1778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ChangeArrowheads="1"/>
          </p:cNvSpPr>
          <p:nvPr/>
        </p:nvSpPr>
        <p:spPr bwMode="auto">
          <a:xfrm>
            <a:off x="0" y="714356"/>
            <a:ext cx="900115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/>
          <a:srcRect l="24101" t="16306" r="24729" b="51170"/>
          <a:stretch>
            <a:fillRect/>
          </a:stretch>
        </p:blipFill>
        <p:spPr bwMode="auto">
          <a:xfrm>
            <a:off x="1071538" y="2857496"/>
            <a:ext cx="7143800" cy="3632386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Свободные инвестиционные площадки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2910" y="642918"/>
            <a:ext cx="7858180" cy="192882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В районе имеются свободные площадки пригодные для осуществления инвестиционной деятельности: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hangingPunct="0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Земельный участок площадью– 0,45 га., расположенный по адресу Саратовская область, Базарно-Карабулакский район, р.п. Базарный Карабулак, ул. Некрасова, д. 49 «м» (территория бывшего предприятия ГУП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Птицесовхоз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«Б.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Карабулакский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») - для сельскохозяйственного производства. Кадастровый номер: </a:t>
            </a:r>
            <a:r>
              <a:rPr lang="ru-RU" sz="1600" dirty="0" smtClean="0"/>
              <a:t>64:04:230402:6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l="27377" t="23530" r="34899" b="45357"/>
          <a:stretch>
            <a:fillRect/>
          </a:stretch>
        </p:blipFill>
        <p:spPr bwMode="auto">
          <a:xfrm>
            <a:off x="1785918" y="2714620"/>
            <a:ext cx="5572164" cy="367648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-25955" y="-16013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Свободные инвестиционные площадки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142976" y="642918"/>
            <a:ext cx="6858048" cy="18573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Земельный участок площадью 440 кв. м.,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расположенный по адресу: Саратовская область, 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Базарно-Карабулакский р-н, п. Свободный, ул. Рабочая, д.43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Виды разрешенного использования:</a:t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эксплуатации нежилого здания и сооружений бани</a:t>
            </a:r>
          </a:p>
          <a:p>
            <a:pPr lvl="0"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Кадастровый номер: </a:t>
            </a:r>
            <a:r>
              <a:rPr lang="ru-RU" dirty="0" smtClean="0"/>
              <a:t>64:04:220101:238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/>
            <a:endParaRPr lang="ru-RU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5429264"/>
            <a:ext cx="8358278" cy="5357826"/>
          </a:xfrm>
        </p:spPr>
        <p:txBody>
          <a:bodyPr>
            <a:normAutofit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</a:t>
            </a:r>
            <a:br>
              <a:rPr lang="ru-RU" sz="2000" dirty="0" smtClean="0"/>
            </a:br>
            <a:r>
              <a:rPr lang="ru-RU" sz="2000" dirty="0" smtClean="0"/>
              <a:t>               </a:t>
            </a:r>
            <a:br>
              <a:rPr lang="ru-RU" sz="2000" dirty="0" smtClean="0"/>
            </a:br>
            <a:r>
              <a:rPr lang="ru-RU" sz="2000" dirty="0" smtClean="0"/>
              <a:t>               </a:t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</a:t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Инвестиционные ниши</a:t>
            </a:r>
            <a:endParaRPr lang="ru-RU" sz="2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urce Serif Pro Black" pitchFamily="18" charset="0"/>
              <a:ea typeface="Source Serif Pro Black" pitchFamily="18" charset="0"/>
              <a:cs typeface="Alef" pitchFamily="2" charset="-79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1666414894"/>
              </p:ext>
            </p:extLst>
          </p:nvPr>
        </p:nvGraphicFramePr>
        <p:xfrm>
          <a:off x="0" y="642918"/>
          <a:ext cx="9144000" cy="3286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863926433"/>
              </p:ext>
            </p:extLst>
          </p:nvPr>
        </p:nvGraphicFramePr>
        <p:xfrm>
          <a:off x="0" y="3929066"/>
          <a:ext cx="914400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Бизнес-кейсы</a:t>
            </a:r>
            <a:endParaRPr lang="ru-RU" sz="2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urce Serif Pro Black" pitchFamily="18" charset="0"/>
              <a:ea typeface="Source Serif Pro Black" pitchFamily="18" charset="0"/>
              <a:cs typeface="Alef" pitchFamily="2" charset="-79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714356"/>
            <a:ext cx="2071702" cy="585791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объектов общественного питания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– от 15,0 млн руб.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эффект: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туристического потока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новых рабочих мест</a:t>
            </a:r>
          </a:p>
          <a:p>
            <a:pPr algn="just">
              <a:buFontTx/>
              <a:buChar char="-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64:04:010101:У1 земли для туризма </a:t>
            </a:r>
          </a:p>
          <a:p>
            <a:pPr algn="just">
              <a:buFontTx/>
              <a:buChar char="-"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85984" y="714356"/>
            <a:ext cx="2000264" cy="585791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гостиниц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– от 25,0 млн руб.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эффект: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туристического потока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новых рабочих мест</a:t>
            </a:r>
          </a:p>
          <a:p>
            <a:pPr algn="just">
              <a:buFontTx/>
              <a:buChar char="-"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64:04:010101:У1 земли для туризма </a:t>
            </a: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57686" y="714356"/>
            <a:ext cx="2214578" cy="578647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туристических баз, стационарных и палаточных туристско-оздоровительных лагерей, домов рыболова и охотника, детских туристических станций 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– от 15,0 млн руб.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эффект: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туристического потока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новых рабочих мест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64:04:010205:У1 земли для туризма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643702" y="714356"/>
            <a:ext cx="2357422" cy="578647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размещение туристических баз, стационарных и палаточных туристско-оздоровительных лагерей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– от 15,0 млн руб.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эффект: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туристического потока</a:t>
            </a:r>
          </a:p>
          <a:p>
            <a:pPr algn="just">
              <a:buFontTx/>
              <a:buChar char="-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создание новых рабочих мест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64:04:150203</a:t>
            </a: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/>
          </a:p>
        </p:txBody>
      </p:sp>
      <p:pic>
        <p:nvPicPr>
          <p:cNvPr id="5325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1929515" cy="1500198"/>
          </a:xfrm>
          <a:prstGeom prst="rect">
            <a:avLst/>
          </a:prstGeom>
          <a:noFill/>
        </p:spPr>
      </p:pic>
      <p:pic>
        <p:nvPicPr>
          <p:cNvPr id="53254" name="Picture 6" descr="\\economy\Users\Public\ВСЕ ДОКУМЕНТЫ\зкт\письма\мин инвест политики\2024\инвестиционные площадки\фото\для размещения туристических баз 1.jpg"/>
          <p:cNvPicPr>
            <a:picLocks noChangeAspect="1" noChangeArrowheads="1"/>
          </p:cNvPicPr>
          <p:nvPr/>
        </p:nvPicPr>
        <p:blipFill>
          <a:blip r:embed="rId3" cstate="print"/>
          <a:srcRect r="30357"/>
          <a:stretch>
            <a:fillRect/>
          </a:stretch>
        </p:blipFill>
        <p:spPr bwMode="auto">
          <a:xfrm>
            <a:off x="2357422" y="928670"/>
            <a:ext cx="1857388" cy="1500198"/>
          </a:xfrm>
          <a:prstGeom prst="rect">
            <a:avLst/>
          </a:prstGeom>
          <a:noFill/>
        </p:spPr>
      </p:pic>
      <p:pic>
        <p:nvPicPr>
          <p:cNvPr id="53255" name="_x0000_i0"/>
          <p:cNvPicPr>
            <a:picLocks noRot="1"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928669"/>
            <a:ext cx="2143140" cy="139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Основные направления инвестиционного развития района в туризме</a:t>
            </a:r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42844" y="1138607"/>
            <a:ext cx="9001156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территории района проводятся праздники регионального значения: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«</a:t>
            </a:r>
            <a:r>
              <a:rPr kumimoji="0" lang="ru-RU" sz="17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Акатуй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- чувашская культура,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«Сабантуй» - татарская культура,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«Троица» - русская культура.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В результате сохраняются традиции национальных культур. Увеличивается поток количества туристов, планирующих свой маршрут в зависимости от событийных праздников в районе.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0" name="Picture 2" descr="https://www.4vsar.ru/i/gallery/30811/big/2305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214686"/>
            <a:ext cx="4238654" cy="3178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012" name="Picture 4" descr="https://www.4vsar.ru/i/gallery/30811/big/2305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3357562"/>
            <a:ext cx="4500473" cy="3002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285720" y="1325462"/>
            <a:ext cx="857256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Для школьников райцентра, </a:t>
            </a:r>
            <a:r>
              <a:rPr kumimoji="0" lang="ru-RU" sz="17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сещающих летнюю оздоровительную площадку и детей, отдыхающих в оздоровительном комплексе "Ласточка»  организуются обзорные экскурсии по достопримечательностям Базарного Карабулака, сёл Алексеевка, Лесная Неёловка и Старая Жуковка.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Основные направления инвестиционного развития района в туризме</a:t>
            </a: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89" y="3214687"/>
            <a:ext cx="2821799" cy="18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3143248"/>
            <a:ext cx="2895267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214686"/>
            <a:ext cx="2714644" cy="1808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5643578"/>
            <a:ext cx="2857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 – музей пограничников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с. Алексеевка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28926" y="5643578"/>
            <a:ext cx="2928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Храм Рождества Христова    </a:t>
            </a:r>
          </a:p>
          <a:p>
            <a:pPr algn="ctr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с. Старая Жуковка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000760" y="5643578"/>
            <a:ext cx="2857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Художественный музей р.п. Базарный Карабулак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Основные направления инвестиционного развития района в туризме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/>
          <a:srcRect l="22793"/>
          <a:stretch/>
        </p:blipFill>
        <p:spPr>
          <a:xfrm>
            <a:off x="285720" y="3660784"/>
            <a:ext cx="3357586" cy="294706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142844" y="928670"/>
            <a:ext cx="8786874" cy="25717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42844" y="1000108"/>
            <a:ext cx="864399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1400" dirty="0" smtClean="0"/>
              <a:t>    Одним из путей развития района является событийный туризм. Одним из таких мероприятий является национальный праздник чувашского народа "</a:t>
            </a:r>
            <a:r>
              <a:rPr lang="ru-RU" sz="1400" dirty="0" err="1" smtClean="0"/>
              <a:t>Акатуй</a:t>
            </a:r>
            <a:r>
              <a:rPr lang="ru-RU" sz="1400" dirty="0" smtClean="0"/>
              <a:t>", который ежегодно проводится на территории района.   </a:t>
            </a:r>
          </a:p>
          <a:p>
            <a:r>
              <a:rPr lang="ru-RU" sz="1400" dirty="0" smtClean="0"/>
              <a:t>     Достопримечательностью района является </a:t>
            </a:r>
            <a:r>
              <a:rPr lang="ru-RU" sz="1400" b="1" dirty="0" smtClean="0"/>
              <a:t>«Историко-краеведческий музей» </a:t>
            </a:r>
            <a:r>
              <a:rPr lang="ru-RU" sz="1400" dirty="0" smtClean="0"/>
              <a:t>в Базарном Карабулаке, который был открыт 29 сентября 2012 года. </a:t>
            </a:r>
            <a:endParaRPr lang="ru-RU" sz="1400" b="1" dirty="0" smtClean="0"/>
          </a:p>
          <a:p>
            <a:r>
              <a:rPr lang="ru-RU" sz="1400" dirty="0" smtClean="0"/>
              <a:t>    Основной фонд составляет более 800 авторских произведений живописи, подаренных району уроженцами Базарного Карабулака супругами </a:t>
            </a:r>
            <a:r>
              <a:rPr lang="ru-RU" sz="1400" dirty="0" err="1" smtClean="0"/>
              <a:t>Тюгаевыми</a:t>
            </a:r>
            <a:r>
              <a:rPr lang="ru-RU" sz="1400" dirty="0" smtClean="0"/>
              <a:t>. </a:t>
            </a:r>
            <a:endParaRPr lang="ru-RU" sz="1400" b="1" dirty="0" smtClean="0"/>
          </a:p>
          <a:p>
            <a:r>
              <a:rPr lang="ru-RU" sz="1400" dirty="0" smtClean="0"/>
              <a:t>      Количество посетителей с каждым годом увеличивается.  Появляются и новые единицы хранения. </a:t>
            </a:r>
          </a:p>
          <a:p>
            <a:r>
              <a:rPr lang="ru-RU" sz="1400" dirty="0" smtClean="0"/>
              <a:t>     На 2026 г в рамках национального проекта «Семья»   на «Историко-краеведческий музей» всего выделено 42,6 млн руб., на оснащение оборудование, капитальный ремонт и модернизация.</a:t>
            </a:r>
            <a:endParaRPr lang="ru-RU" sz="1400" dirty="0"/>
          </a:p>
        </p:txBody>
      </p:sp>
      <p:pic>
        <p:nvPicPr>
          <p:cNvPr id="8194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6275" y="3714752"/>
            <a:ext cx="4390923" cy="2928934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71472" y="857232"/>
            <a:ext cx="350046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   1. Достопримечательное место - Свято-Сергиевский женский монастырь с. Алексеевка, участок расположен по адресу Саратовская область, р-н Базарно-Карабулакский, с Алексеевка, пл. Советская,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31.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Среднее количество туристов, посетивших объект туристической инфраструктуры  за два предыдущих года – 6 000 чел.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-33691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Объекты туристической инфраструктуры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714356"/>
            <a:ext cx="4074824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642910" y="3571876"/>
            <a:ext cx="35719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         2. Достопримечательное место – Памятник природы родник "Серебряный". Участок расположен по адресу Саратовская </a:t>
            </a:r>
            <a:r>
              <a:rPr lang="ru-RU" sz="1600" dirty="0" err="1" smtClean="0"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бласть</a:t>
            </a:r>
            <a:r>
              <a:rPr lang="ru-RU" sz="1600" dirty="0" smtClean="0"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, Базарно-Карабулакский район, близ с. Алексеевка.  Среднее количество туристов, посетивших объект туристической инфраструктуры  за два предыдущих года – 300 000 чел.</a:t>
            </a:r>
          </a:p>
        </p:txBody>
      </p:sp>
      <p:pic>
        <p:nvPicPr>
          <p:cNvPr id="10" name="Picture 2" descr="https://i.mycdn.me/i?r=AzEPZsRbOZEKgBhR0XGMT1RkY3Ft0HijLmeEEgpymcPosaaKTM5SRkZCeTgDn6uOy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429000"/>
            <a:ext cx="4071966" cy="3053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Объекты туристической инфраструктуры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071942"/>
            <a:ext cx="32147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 smtClean="0">
                <a:latin typeface="PT Astra Serif" pitchFamily="18" charset="-52"/>
                <a:ea typeface="PT Astra Serif" pitchFamily="18" charset="-52"/>
                <a:cs typeface="Times New Roman" pitchFamily="18" charset="0"/>
              </a:rPr>
              <a:t>4. Достопримечательное место - </a:t>
            </a:r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Святой источник великомученицы</a:t>
            </a:r>
          </a:p>
          <a:p>
            <a:pPr hangingPunct="0"/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 </a:t>
            </a:r>
            <a:r>
              <a:rPr lang="ru-RU" dirty="0" err="1" smtClean="0">
                <a:latin typeface="PT Astra Serif" pitchFamily="18" charset="-52"/>
                <a:ea typeface="PT Astra Serif" pitchFamily="18" charset="-52"/>
              </a:rPr>
              <a:t>Параскевы</a:t>
            </a:r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 Пятницы </a:t>
            </a:r>
          </a:p>
          <a:p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с. Толстовка</a:t>
            </a:r>
            <a:endParaRPr lang="ru-RU" dirty="0">
              <a:latin typeface="PT Astra Serif" pitchFamily="18" charset="-52"/>
              <a:ea typeface="PT Astra Serif" pitchFamily="18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1571612"/>
            <a:ext cx="3143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ru-RU" dirty="0" smtClean="0">
                <a:latin typeface="PT Astra Serif" pitchFamily="18" charset="-52"/>
                <a:ea typeface="PT Astra Serif" pitchFamily="18" charset="-52"/>
                <a:cs typeface="Times New Roman" pitchFamily="18" charset="0"/>
              </a:rPr>
              <a:t>3. Достопримечательное место - </a:t>
            </a:r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с. Старая Жуковка, </a:t>
            </a:r>
          </a:p>
          <a:p>
            <a:pPr hangingPunct="0"/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купель «</a:t>
            </a:r>
            <a:r>
              <a:rPr lang="ru-RU" dirty="0" err="1" smtClean="0">
                <a:latin typeface="PT Astra Serif" pitchFamily="18" charset="-52"/>
                <a:ea typeface="PT Astra Serif" pitchFamily="18" charset="-52"/>
              </a:rPr>
              <a:t>Ергов</a:t>
            </a:r>
            <a:r>
              <a:rPr lang="ru-RU" dirty="0" smtClean="0">
                <a:latin typeface="PT Astra Serif" pitchFamily="18" charset="-52"/>
                <a:ea typeface="PT Astra Serif" pitchFamily="18" charset="-52"/>
              </a:rPr>
              <a:t>»</a:t>
            </a:r>
            <a:endParaRPr lang="ru-RU" dirty="0">
              <a:latin typeface="PT Astra Serif" pitchFamily="18" charset="-52"/>
              <a:ea typeface="PT Astra Serif" pitchFamily="18" charset="-52"/>
            </a:endParaRPr>
          </a:p>
        </p:txBody>
      </p:sp>
      <p:pic>
        <p:nvPicPr>
          <p:cNvPr id="6145" name="_x0000_i0"/>
          <p:cNvPicPr>
            <a:picLocks noRot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714356"/>
            <a:ext cx="4792020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https://avatars.mds.yandex.net/i?id=a898460c67964520413d2c87e9ff5487_l-5232763-images-thumbs&amp;n=13"/>
          <p:cNvPicPr/>
          <p:nvPr/>
        </p:nvPicPr>
        <p:blipFill>
          <a:blip r:embed="rId3"/>
          <a:srcRect t="5083" b="5967"/>
          <a:stretch>
            <a:fillRect/>
          </a:stretch>
        </p:blipFill>
        <p:spPr bwMode="auto">
          <a:xfrm>
            <a:off x="3786182" y="3571876"/>
            <a:ext cx="471490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2"/>
          <p:cNvSpPr>
            <a:spLocks noGrp="1"/>
          </p:cNvSpPr>
          <p:nvPr>
            <p:ph type="title"/>
          </p:nvPr>
        </p:nvSpPr>
        <p:spPr>
          <a:xfrm>
            <a:off x="9629" y="1143700"/>
            <a:ext cx="6336704" cy="2286016"/>
          </a:xfrm>
        </p:spPr>
        <p:txBody>
          <a:bodyPr>
            <a:norm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b="0" dirty="0" smtClean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-8809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Земельные участки для вовлечения в туристическую деятельность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10547" t="21973" r="22656" b="29687"/>
          <a:stretch>
            <a:fillRect/>
          </a:stretch>
        </p:blipFill>
        <p:spPr bwMode="auto">
          <a:xfrm>
            <a:off x="5786446" y="928670"/>
            <a:ext cx="3071834" cy="1841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857232"/>
            <a:ext cx="578644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Земельный участок, площадью 7,5 тыс. кв. м.,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 разрешенного использования - для размещения объектов общественного питания.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Наименование ближайшего объекта туристической инфраструктуры - Свято-Сергиевский женский монастырь с.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Алексеевка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64:04:010101:У1 земли для туризма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2214554"/>
            <a:ext cx="56876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Земельный участок, площадью 15,3 тыс.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разрешенного использования - для размещения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гостиниц.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ближайшего объекта туристической инфраструктуры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Свято-Сергиевский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женский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монастырь с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Алексеевка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64:04:010101:У2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143248"/>
            <a:ext cx="578644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Земельный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участок, площадью 387,3 тыс.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кВ.м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разрешенного использования - для размещения туристических баз, стационарных и палаточных туристско-оздоровительных лагерей, домов рыболова и охотника, детских туристических станций. 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ближайшего объекта туристической инфраструктуры - Памятник природы родник "Серебряный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".</a:t>
            </a:r>
            <a:r>
              <a:rPr lang="ru-RU" sz="1400" dirty="0" smtClean="0"/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64:04:010205:У1 земли для туризма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Земельный участок, площадью 16,3 тыс.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кВ.м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., расположенный по адресу Саратовская обл., Базарно-Карабулакский р-н, Старожуковское МО, 5 км. юго-западнее 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Стригай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Вид разрешенного использования - для размещения туристических баз, стационарных и палаточных туристско-оздоровительных лагерей. 64:04:150203</a:t>
            </a:r>
          </a:p>
          <a:p>
            <a:pPr hangingPunct="0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Земельный участок, площадью 6,6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тыс.кв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м., расположенный по адресу </a:t>
            </a:r>
            <a:r>
              <a:rPr lang="ru-RU" sz="1400" dirty="0" smtClean="0">
                <a:latin typeface="PT Astra Serif" pitchFamily="18" charset="-52"/>
                <a:ea typeface="PT Astra Serif" pitchFamily="18" charset="-52"/>
              </a:rPr>
              <a:t>Саратовская область, р-н Базарно-Карабулакский, Липовское МО</a:t>
            </a:r>
          </a:p>
          <a:p>
            <a:r>
              <a:rPr lang="ru-RU" sz="1400" dirty="0" smtClean="0">
                <a:latin typeface="PT Astra Serif" pitchFamily="18" charset="-52"/>
                <a:ea typeface="PT Astra Serif" pitchFamily="18" charset="-52"/>
              </a:rPr>
              <a:t>с. Толстовка, для вовлечения в туристическую деятельность.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64:04:110301:У1</a:t>
            </a:r>
            <a:endParaRPr lang="ru-RU" sz="1400" dirty="0" smtClean="0">
              <a:latin typeface="PT Astra Serif" pitchFamily="18" charset="-52"/>
              <a:ea typeface="PT Astra Serif" pitchFamily="18" charset="-52"/>
              <a:cs typeface="Times New Roman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29774" t="14465" r="12296" b="5031"/>
          <a:stretch>
            <a:fillRect/>
          </a:stretch>
        </p:blipFill>
        <p:spPr bwMode="auto">
          <a:xfrm>
            <a:off x="5857884" y="2786058"/>
            <a:ext cx="3000396" cy="20710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194" name="AutoShape 2" descr="https://af12.mail.ru/cgi-bin/readmsg?id=17271781230178729546;0;1;1&amp;mode=attachment&amp;email=bk.ekonom@mail.ru&amp;ct=image%2fpng&amp;cn=.pn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https://af12.mail.ru/cgi-bin/readmsg?id=17271781230178729546;0;1;1&amp;mode=attachment&amp;email=bk.ekonom@mail.ru&amp;ct=image%2fpng&amp;cn=.pn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rcRect l="18359" t="25830" r="23047" b="27295"/>
          <a:stretch>
            <a:fillRect/>
          </a:stretch>
        </p:blipFill>
        <p:spPr bwMode="auto">
          <a:xfrm>
            <a:off x="5848954" y="4786322"/>
            <a:ext cx="3009326" cy="18574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461664"/>
            <a:ext cx="9144000" cy="639633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00034" y="714356"/>
            <a:ext cx="80010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 smtClean="0">
                <a:latin typeface="PT Astra Serif" pitchFamily="18" charset="-52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Меры поддержки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3617204767"/>
              </p:ext>
            </p:extLst>
          </p:nvPr>
        </p:nvGraphicFramePr>
        <p:xfrm>
          <a:off x="142844" y="714356"/>
          <a:ext cx="9001156" cy="6143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="" xmlns:p14="http://schemas.microsoft.com/office/powerpoint/2010/main" val="306253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9602"/>
            <a:ext cx="9144000" cy="6388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5143512"/>
            <a:ext cx="88389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sz="1600" dirty="0" smtClean="0"/>
          </a:p>
          <a:p>
            <a:endParaRPr lang="ru-RU" sz="1600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7937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</a:t>
            </a: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Стратегия развития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3231353741"/>
              </p:ext>
            </p:extLst>
          </p:nvPr>
        </p:nvGraphicFramePr>
        <p:xfrm>
          <a:off x="0" y="469602"/>
          <a:ext cx="9144000" cy="6245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AutoShape 2" descr="https://top-fon.com/uploads/posts/2023-01/1674784787_top-fon-com-p-fon-dlya-prezentatsii-strategiya-28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8939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9975" b="91124" l="9975" r="91462"/>
                    </a14:imgEffect>
                    <a14:imgEffect>
                      <a14:colorTemperature colorTemp="59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3971" y="1163552"/>
            <a:ext cx="2592288" cy="25922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Прямоугольник 1"/>
          <p:cNvSpPr/>
          <p:nvPr/>
        </p:nvSpPr>
        <p:spPr>
          <a:xfrm>
            <a:off x="571472" y="4357694"/>
            <a:ext cx="75724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 smtClean="0"/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 </a:t>
            </a: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Первоочередные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меры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557098246"/>
              </p:ext>
            </p:extLst>
          </p:nvPr>
        </p:nvGraphicFramePr>
        <p:xfrm>
          <a:off x="179512" y="908720"/>
          <a:ext cx="6086480" cy="5519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grayscl/>
          </a:blip>
          <a:stretch>
            <a:fillRect/>
          </a:stretch>
        </p:blipFill>
        <p:spPr>
          <a:xfrm>
            <a:off x="6631159" y="4005064"/>
            <a:ext cx="2137913" cy="21379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928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="" xmlns:p14="http://schemas.microsoft.com/office/powerpoint/2010/main" val="2384529305"/>
              </p:ext>
            </p:extLst>
          </p:nvPr>
        </p:nvGraphicFramePr>
        <p:xfrm>
          <a:off x="142844" y="785794"/>
          <a:ext cx="8786874" cy="592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 </a:t>
            </a: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urce Serif Pro Black" pitchFamily="18" charset="0"/>
                <a:ea typeface="Source Serif Pro Black" pitchFamily="18" charset="0"/>
                <a:cs typeface="Alef" pitchFamily="2" charset="-79"/>
              </a:rPr>
              <a:t>Контакты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595887</TotalTime>
  <Words>4091</Words>
  <Application>Microsoft Office PowerPoint</Application>
  <PresentationFormat>Экран (4:3)</PresentationFormat>
  <Paragraphs>895</Paragraphs>
  <Slides>38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                                                                                                                                                              </vt:lpstr>
      <vt:lpstr>Слайд 28</vt:lpstr>
      <vt:lpstr>Слайд 29</vt:lpstr>
      <vt:lpstr>Слайд 30</vt:lpstr>
      <vt:lpstr>Слайд 31</vt:lpstr>
      <vt:lpstr>Слайд 32</vt:lpstr>
      <vt:lpstr>Слайд 33</vt:lpstr>
      <vt:lpstr>  </vt:lpstr>
      <vt:lpstr>Слайд 35</vt:lpstr>
      <vt:lpstr>Слайд 36</vt:lpstr>
      <vt:lpstr>Слайд 37</vt:lpstr>
      <vt:lpstr>Слайд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социально-экономического развития Базарно-Карабулакского муниципального района за 2012 год и задачи на 2013 год.</dc:title>
  <dc:creator>Rin Tugush</dc:creator>
  <cp:lastModifiedBy>User</cp:lastModifiedBy>
  <cp:revision>1425</cp:revision>
  <dcterms:modified xsi:type="dcterms:W3CDTF">2026-07-13T04:58:29Z</dcterms:modified>
</cp:coreProperties>
</file>