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016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99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29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938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64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481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89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37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5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500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89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C1FEA-98B3-4CBF-8313-17EE5FCADF98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E9117-35E6-4BDB-95D7-9F4CC598C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1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4053133" cy="6891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52293" y="1631657"/>
            <a:ext cx="23871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БПЛА</a:t>
            </a:r>
            <a:endParaRPr 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53113" y="2418730"/>
            <a:ext cx="8468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действия населения при сигнале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53113" y="2989034"/>
            <a:ext cx="6414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4800" b="1" dirty="0" smtClean="0">
                <a:solidFill>
                  <a:srgbClr val="8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 ВСЕМ</a:t>
            </a:r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48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365" y="4458409"/>
            <a:ext cx="4790408" cy="23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60863" y="1744133"/>
            <a:ext cx="6187204" cy="42009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801" y="1454912"/>
            <a:ext cx="6628799" cy="4209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972" y="3509433"/>
            <a:ext cx="475482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400" b="1" dirty="0" smtClean="0">
                <a:solidFill>
                  <a:srgbClr val="C00000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1917</a:t>
            </a:r>
            <a:r>
              <a:rPr lang="ru-RU" sz="4400" b="1" dirty="0" smtClean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год</a:t>
            </a:r>
          </a:p>
          <a:p>
            <a:pPr algn="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первый беспилотный аппарат</a:t>
            </a:r>
          </a:p>
          <a:p>
            <a:pPr algn="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Николас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Кифер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92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97667" y="747958"/>
            <a:ext cx="9209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беспилотных летательных аппаратов</a:t>
            </a:r>
            <a:endParaRPr lang="ru-RU" sz="32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475" y="1144188"/>
            <a:ext cx="3394458" cy="56509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834" y="1144188"/>
            <a:ext cx="3395132" cy="561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8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97667" y="747958"/>
            <a:ext cx="9209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беспилотных летательных аппаратов</a:t>
            </a:r>
            <a:endParaRPr lang="ru-RU" sz="32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62" y="1750397"/>
            <a:ext cx="5437805" cy="46899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515" y="1332733"/>
            <a:ext cx="3128435" cy="520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36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31934" y="587090"/>
            <a:ext cx="52068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БПЛА самолетного типа</a:t>
            </a:r>
            <a:endParaRPr lang="ru-RU" sz="32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464189"/>
            <a:ext cx="6068588" cy="41153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271" y="2226308"/>
            <a:ext cx="2439062" cy="26477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400" y="2147677"/>
            <a:ext cx="2447667" cy="27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3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92801" y="153262"/>
            <a:ext cx="60115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Служба мониторинга </a:t>
            </a:r>
          </a:p>
          <a:p>
            <a:pPr algn="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беспилотных воздушных судов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9588" y="1310569"/>
            <a:ext cx="6285825" cy="5237453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69901" y="1409700"/>
            <a:ext cx="60452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Задачи: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круглосуточный мониторинг </a:t>
            </a:r>
            <a:r>
              <a:rPr lang="ru-RU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угроз в воздушном </a:t>
            </a:r>
            <a:r>
              <a:rPr lang="ru-RU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пространстве </a:t>
            </a:r>
            <a:r>
              <a:rPr lang="ru-RU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 территории Саратовской области в режиме реального времени </a:t>
            </a:r>
            <a:r>
              <a:rPr lang="ru-RU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с </a:t>
            </a:r>
            <a:r>
              <a:rPr lang="ru-RU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получением информации из всех </a:t>
            </a:r>
            <a:r>
              <a:rPr lang="ru-RU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источников;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информационный обмен в режиме реального времени;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оповещение об угрозах нападения                                       с использованием БВС населения Саратовской области, а также критически важных объектов, расположенных на территории области.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ru-RU" dirty="0"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726" y="1781403"/>
            <a:ext cx="5148657" cy="386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9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56545" y="153262"/>
            <a:ext cx="6147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Служба оперативных дежурных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18558" y="1148514"/>
            <a:ext cx="6285825" cy="5237453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38871" y="1247645"/>
            <a:ext cx="6045200" cy="350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Задачи: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Обеспечивает поддержание в постоянной готовности на региональном уровне системы оповещения населения об опасностях, возникающих при угрозе возникновения или возникновении чрезвычайных ситуаций природного и техногенного характера, а также при военных конфликтах или вследствие этих конфликтов.</a:t>
            </a:r>
            <a:endParaRPr lang="ru-RU" dirty="0"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4878"/>
          <a:stretch/>
        </p:blipFill>
        <p:spPr>
          <a:xfrm>
            <a:off x="131280" y="1934206"/>
            <a:ext cx="5355998" cy="366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5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7075" y="1529514"/>
            <a:ext cx="7209655" cy="471888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732" y="-2"/>
            <a:ext cx="4575267" cy="68580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6887" y="1628645"/>
            <a:ext cx="6512113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- через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телекоммуникационный сервер РСОН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проводится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оповещение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об угрозе атаки БПЛА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руководящего состава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министерств и ведомств,              а также критически важных и потенциально-опасных объектов Саратовской области;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- посредством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сиренно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-речевых установок РСОН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проводится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оповещение населения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;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04275" y="503147"/>
            <a:ext cx="5705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по оповещению</a:t>
            </a:r>
          </a:p>
        </p:txBody>
      </p:sp>
    </p:spTree>
    <p:extLst>
      <p:ext uri="{BB962C8B-B14F-4D97-AF65-F5344CB8AC3E}">
        <p14:creationId xmlns:p14="http://schemas.microsoft.com/office/powerpoint/2010/main" val="363048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7075" y="1529514"/>
            <a:ext cx="11365825" cy="471888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04275" y="503147"/>
            <a:ext cx="5705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по оповещению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726886" y="1628645"/>
            <a:ext cx="10831409" cy="2260312"/>
            <a:chOff x="726886" y="1628645"/>
            <a:chExt cx="10831409" cy="226031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64" b="51667"/>
            <a:stretch/>
          </p:blipFill>
          <p:spPr>
            <a:xfrm>
              <a:off x="726886" y="2542757"/>
              <a:ext cx="6583856" cy="13462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26887" y="1628645"/>
              <a:ext cx="108047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spcAft>
                  <a:spcPts val="600"/>
                </a:spcAft>
                <a:buFontTx/>
                <a:buChar char="-"/>
              </a:pPr>
              <a:r>
                <a:rPr lang="ru-RU" sz="2000" dirty="0" smtClean="0">
                  <a:latin typeface="Arial" panose="020B0604020202020204" pitchFamily="34" charset="0"/>
                  <a:ea typeface="Open Sans" pitchFamily="2" charset="0"/>
                  <a:cs typeface="Arial" panose="020B0604020202020204" pitchFamily="34" charset="0"/>
                </a:rPr>
                <a:t>организовывается </a:t>
              </a:r>
              <a:r>
                <a:rPr lang="ru-RU" sz="2000" b="1" dirty="0" smtClean="0">
                  <a:latin typeface="Arial" panose="020B0604020202020204" pitchFamily="34" charset="0"/>
                  <a:ea typeface="Open Sans" pitchFamily="2" charset="0"/>
                  <a:cs typeface="Arial" panose="020B0604020202020204" pitchFamily="34" charset="0"/>
                </a:rPr>
                <a:t>перехват эфира</a:t>
              </a:r>
              <a:r>
                <a:rPr lang="ru-RU" sz="2000" dirty="0" smtClean="0">
                  <a:latin typeface="Arial" panose="020B0604020202020204" pitchFamily="34" charset="0"/>
                  <a:ea typeface="Open Sans" pitchFamily="2" charset="0"/>
                  <a:cs typeface="Arial" panose="020B0604020202020204" pitchFamily="34" charset="0"/>
                </a:rPr>
                <a:t> государственных телеканалов и станций радиовещания;</a:t>
              </a:r>
              <a:endParaRPr lang="ru-RU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1" t="51768" r="69747" b="26136"/>
            <a:stretch/>
          </p:blipFill>
          <p:spPr>
            <a:xfrm>
              <a:off x="7717818" y="2544710"/>
              <a:ext cx="2084298" cy="667430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16" t="51768" r="34272" b="26136"/>
            <a:stretch/>
          </p:blipFill>
          <p:spPr>
            <a:xfrm>
              <a:off x="9488232" y="2542757"/>
              <a:ext cx="2070063" cy="667430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469" t="51768" r="5808" b="26136"/>
            <a:stretch/>
          </p:blipFill>
          <p:spPr>
            <a:xfrm>
              <a:off x="7717817" y="3172789"/>
              <a:ext cx="2084297" cy="716168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726886" y="4317951"/>
            <a:ext cx="43180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ru-RU" sz="2000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проводится </a:t>
            </a:r>
            <a:r>
              <a:rPr lang="ru-RU" sz="2000" b="1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рассылка </a:t>
            </a:r>
            <a:r>
              <a:rPr lang="en-US" sz="2000" b="1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push-</a:t>
            </a:r>
            <a:r>
              <a:rPr lang="ru-RU" sz="2000" b="1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сообщений</a:t>
            </a:r>
            <a:r>
              <a:rPr lang="ru-RU" sz="2000" dirty="0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через мобильное приложение «МЧС России» ;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8" b="9476"/>
          <a:stretch/>
        </p:blipFill>
        <p:spPr>
          <a:xfrm>
            <a:off x="5321300" y="4279888"/>
            <a:ext cx="6872775" cy="2590837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3725333" y="5642249"/>
            <a:ext cx="1710267" cy="814759"/>
            <a:chOff x="3289300" y="5936788"/>
            <a:chExt cx="2171700" cy="814759"/>
          </a:xfrm>
        </p:grpSpPr>
        <p:sp>
          <p:nvSpPr>
            <p:cNvPr id="16" name="Стрелка вправо 15"/>
            <p:cNvSpPr/>
            <p:nvPr/>
          </p:nvSpPr>
          <p:spPr>
            <a:xfrm>
              <a:off x="3289300" y="5936788"/>
              <a:ext cx="2171700" cy="81475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350789" y="6108173"/>
              <a:ext cx="16141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>
                  <a:solidFill>
                    <a:schemeClr val="bg1"/>
                  </a:solidFill>
                  <a:latin typeface="Arial" panose="020B0604020202020204" pitchFamily="34" charset="0"/>
                  <a:ea typeface="Open Sans Light" pitchFamily="2" charset="0"/>
                  <a:cs typeface="Arial" panose="020B0604020202020204" pitchFamily="34" charset="0"/>
                </a:rPr>
                <a:t>скачать</a:t>
              </a:r>
              <a:endParaRPr lang="ru-RU" sz="3200" dirty="0">
                <a:solidFill>
                  <a:schemeClr val="bg1"/>
                </a:solidFill>
                <a:latin typeface="Arial" panose="020B0604020202020204" pitchFamily="34" charset="0"/>
                <a:ea typeface="Open Sans Light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268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02507" y="725099"/>
            <a:ext cx="64604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Evolventa" panose="020B0502020202020204" pitchFamily="34" charset="0"/>
              </a:rPr>
              <a:t>Действия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Evolventa" panose="020B0502020202020204" pitchFamily="34" charset="0"/>
              </a:rPr>
              <a:t>населения при сигнале </a:t>
            </a:r>
            <a:endParaRPr lang="ru-RU" sz="2800" b="1" dirty="0" smtClean="0">
              <a:solidFill>
                <a:schemeClr val="bg2">
                  <a:lumMod val="25000"/>
                </a:schemeClr>
              </a:solidFill>
              <a:latin typeface="Evolventa" panose="020B0502020202020204" pitchFamily="34" charset="0"/>
            </a:endParaRPr>
          </a:p>
          <a:p>
            <a:r>
              <a:rPr lang="ru-RU" sz="2800" b="1" dirty="0" smtClean="0">
                <a:solidFill>
                  <a:srgbClr val="860000"/>
                </a:solidFill>
                <a:latin typeface="Evolventa" panose="020B0502020202020204" pitchFamily="34" charset="0"/>
              </a:rPr>
              <a:t>«ВНИМАНИЕ ВСЕМ»</a:t>
            </a:r>
            <a:endParaRPr lang="ru-RU" sz="2800" dirty="0">
              <a:solidFill>
                <a:srgbClr val="860000"/>
              </a:solidFill>
              <a:latin typeface="Evolventa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96475" y="1923214"/>
            <a:ext cx="7209655" cy="471888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816287" y="2022345"/>
            <a:ext cx="651211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</a:t>
            </a:r>
            <a:r>
              <a:rPr lang="ru-RU" sz="2000" b="1" dirty="0" smtClean="0">
                <a:solidFill>
                  <a:srgbClr val="86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включить радио или телевизор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для прослушивания экстренного сообщения;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дождаться поступления информации из </a:t>
            </a:r>
            <a:r>
              <a:rPr lang="ru-RU" sz="2000" b="1" dirty="0" smtClean="0">
                <a:solidFill>
                  <a:srgbClr val="86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официальных источников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;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</a:t>
            </a:r>
            <a:r>
              <a:rPr lang="ru-RU" sz="2000" b="1" dirty="0" smtClean="0">
                <a:solidFill>
                  <a:srgbClr val="86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действовать в соответствии с полученными рекомендациями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  <p:pic>
        <p:nvPicPr>
          <p:cNvPr id="10" name="Прерывистая сирена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820" y="2404306"/>
            <a:ext cx="2122536" cy="212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5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4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94707" y="188846"/>
            <a:ext cx="8331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населения </a:t>
            </a:r>
            <a:r>
              <a:rPr lang="ru-RU" sz="2800" b="1" dirty="0" smtClean="0">
                <a:solidFill>
                  <a:srgbClr val="8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угрозе атаки БПЛА</a:t>
            </a:r>
            <a:endParaRPr lang="ru-RU" sz="2800" dirty="0">
              <a:solidFill>
                <a:srgbClr val="86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PL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7075" y="1821805"/>
            <a:ext cx="4158095" cy="33264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4808" y="1821805"/>
            <a:ext cx="1313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</a:t>
            </a:r>
            <a:endParaRPr lang="ru-RU" sz="2800" dirty="0">
              <a:solidFill>
                <a:srgbClr val="86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37667" y="968646"/>
            <a:ext cx="6639503" cy="557204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349691" y="1208360"/>
            <a:ext cx="60142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находитесь </a:t>
            </a:r>
            <a:r>
              <a:rPr lang="ru-RU" sz="2000" b="1" dirty="0">
                <a:solidFill>
                  <a:srgbClr val="8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помещении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отключите свет, газ, воду,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подходите к окнам,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пройдите вглубь комнаты или в те помещения, которые расположены между несущими сплошными стенами и не имеют окон,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пользуйтесь лифтом. </a:t>
            </a: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9691" y="3974983"/>
            <a:ext cx="60142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находитесь </a:t>
            </a:r>
            <a:r>
              <a:rPr lang="ru-RU" sz="2000" b="1" dirty="0">
                <a:solidFill>
                  <a:srgbClr val="8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улице </a:t>
            </a:r>
            <a:endParaRPr lang="ru-RU" sz="2000" b="1" dirty="0" smtClean="0">
              <a:solidFill>
                <a:srgbClr val="86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lang="ru-RU" sz="2000" b="1" dirty="0">
                <a:solidFill>
                  <a:srgbClr val="8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 smtClean="0">
                <a:solidFill>
                  <a:srgbClr val="8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автотранспорте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немедленно направляйтесь в ближайшее укрытие, здание, паркинг, подземный переход или иное безопасное место.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Оставайтесь там до отбоя сигнала </a:t>
            </a: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«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Угроза атаки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беспилотников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280800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100000">
                <p:cTn id="2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607" y="773138"/>
            <a:ext cx="6349925" cy="53117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08" y="1779437"/>
            <a:ext cx="4147791" cy="329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7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30" y="153765"/>
            <a:ext cx="5169417" cy="23922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15618" y="206779"/>
            <a:ext cx="51387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при обнаружении</a:t>
            </a:r>
          </a:p>
          <a:p>
            <a:r>
              <a:rPr lang="ru-RU" sz="2800" b="1" dirty="0">
                <a:solidFill>
                  <a:srgbClr val="8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800" b="1" dirty="0" smtClean="0">
                <a:solidFill>
                  <a:srgbClr val="8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бломков БПЛА</a:t>
            </a:r>
            <a:endParaRPr lang="ru-RU" sz="2800" dirty="0">
              <a:solidFill>
                <a:srgbClr val="86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6652"/>
            <a:ext cx="2804162" cy="29140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64565" y="1523625"/>
            <a:ext cx="541256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5000"/>
              </a:lnSpc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Отойди на расстояние не менее 100 м от объекта</a:t>
            </a:r>
          </a:p>
          <a:p>
            <a:pPr marL="457200" indent="-457200">
              <a:lnSpc>
                <a:spcPct val="125000"/>
              </a:lnSpc>
              <a:spcAft>
                <a:spcPts val="600"/>
              </a:spcAft>
              <a:buAutoNum type="arabicPeriod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Предупреди о возможной опасности других людей рядом с вами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19059" y="4018676"/>
            <a:ext cx="43955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3. Сообщи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полную информацию о месте, количестве и времени обнаружения объекта по номеру </a:t>
            </a:r>
            <a:r>
              <a:rPr lang="ru-RU" sz="2400" b="1" dirty="0">
                <a:solidFill>
                  <a:srgbClr val="860000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112</a:t>
            </a:r>
          </a:p>
          <a:p>
            <a:pPr>
              <a:lnSpc>
                <a:spcPct val="125000"/>
              </a:lnSpc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87082" y="2830458"/>
            <a:ext cx="2614319" cy="3170099"/>
          </a:xfrm>
          <a:prstGeom prst="rect">
            <a:avLst/>
          </a:prstGeom>
          <a:solidFill>
            <a:srgbClr val="860000"/>
          </a:solidFill>
          <a:ln>
            <a:solidFill>
              <a:srgbClr val="86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Aft>
                <a:spcPts val="12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ТРОГАЙ!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ПОДХОДИ!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ПОЛЬЗУЙСЯ МОБИЛЬНЫМ ТЕЛЕФОНОМ БЛИЖЕ 100 М!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37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478" y="1384662"/>
            <a:ext cx="5997299" cy="44922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040" y="2499359"/>
            <a:ext cx="28651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Еще больше полезной информации</a:t>
            </a:r>
            <a:endParaRPr lang="ru-RU" sz="2800" b="1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04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5" y="153765"/>
            <a:ext cx="2590125" cy="4404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07979" y="2644169"/>
            <a:ext cx="49760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</a:t>
            </a:r>
          </a:p>
          <a:p>
            <a:pPr algn="ctr"/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  <a:endParaRPr lang="ru-RU" sz="48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1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369</Words>
  <Application>Microsoft Office PowerPoint</Application>
  <PresentationFormat>Широкоэкранный</PresentationFormat>
  <Paragraphs>53</Paragraphs>
  <Slides>15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Evolventa</vt:lpstr>
      <vt:lpstr>Open Sans</vt:lpstr>
      <vt:lpstr>Open Sans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Секретарь</dc:creator>
  <cp:lastModifiedBy>Секретарь</cp:lastModifiedBy>
  <cp:revision>35</cp:revision>
  <dcterms:created xsi:type="dcterms:W3CDTF">2025-04-02T04:33:07Z</dcterms:created>
  <dcterms:modified xsi:type="dcterms:W3CDTF">2025-08-27T10:25:46Z</dcterms:modified>
</cp:coreProperties>
</file>